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5" r:id="rId2"/>
  </p:sldMasterIdLst>
  <p:notesMasterIdLst>
    <p:notesMasterId r:id="rId36"/>
  </p:notesMasterIdLst>
  <p:sldIdLst>
    <p:sldId id="1022" r:id="rId3"/>
    <p:sldId id="1058" r:id="rId4"/>
    <p:sldId id="1006" r:id="rId5"/>
    <p:sldId id="1057" r:id="rId6"/>
    <p:sldId id="1026" r:id="rId7"/>
    <p:sldId id="1054" r:id="rId8"/>
    <p:sldId id="1028" r:id="rId9"/>
    <p:sldId id="1030" r:id="rId10"/>
    <p:sldId id="1031" r:id="rId11"/>
    <p:sldId id="996" r:id="rId12"/>
    <p:sldId id="1055" r:id="rId13"/>
    <p:sldId id="1032" r:id="rId14"/>
    <p:sldId id="999" r:id="rId15"/>
    <p:sldId id="1035" r:id="rId16"/>
    <p:sldId id="1037" r:id="rId17"/>
    <p:sldId id="1038" r:id="rId18"/>
    <p:sldId id="1039" r:id="rId19"/>
    <p:sldId id="1040" r:id="rId20"/>
    <p:sldId id="1056" r:id="rId21"/>
    <p:sldId id="1042" r:id="rId22"/>
    <p:sldId id="1043" r:id="rId23"/>
    <p:sldId id="1044" r:id="rId24"/>
    <p:sldId id="1045" r:id="rId25"/>
    <p:sldId id="1046" r:id="rId26"/>
    <p:sldId id="1012" r:id="rId27"/>
    <p:sldId id="1048" r:id="rId28"/>
    <p:sldId id="1049" r:id="rId29"/>
    <p:sldId id="1050" r:id="rId30"/>
    <p:sldId id="1051" r:id="rId31"/>
    <p:sldId id="545" r:id="rId32"/>
    <p:sldId id="1052" r:id="rId33"/>
    <p:sldId id="1053" r:id="rId34"/>
    <p:sldId id="976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E8EC"/>
    <a:srgbClr val="D4E7EB"/>
    <a:srgbClr val="DEEBF7"/>
    <a:srgbClr val="FFF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74"/>
    <p:restoredTop sz="96327"/>
  </p:normalViewPr>
  <p:slideViewPr>
    <p:cSldViewPr snapToGrid="0">
      <p:cViewPr varScale="1">
        <p:scale>
          <a:sx n="125" d="100"/>
          <a:sy n="125" d="100"/>
        </p:scale>
        <p:origin x="16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7E170-BFB9-594B-908C-4D0A994BB645}" type="datetimeFigureOut">
              <a:rPr lang="en-ES" smtClean="0"/>
              <a:t>26/5/25</a:t>
            </a:fld>
            <a:endParaRPr lang="en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71C21-D10E-5749-8D33-C8BBBEEAF29C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108707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3AB8B-297C-EB44-B079-06E17D1A7382}" type="slidenum"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747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250774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281184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063672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4239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705372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038589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771830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404951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294032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860317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982664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0558045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360216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5604045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C3143-2520-431B-B53E-4BB17429D99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482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C3143-2520-431B-B53E-4BB17429D99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763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721793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184379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53233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414949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283134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221673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A4B54E7-C48C-4FC8-A38C-5C125595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F981-64F7-4603-9A83-5876DF557E5E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29CEE17-53B9-4C9F-88AB-5BEB6ACB6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BDC5BC6-610B-46E9-8397-3758D6BFE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14201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DF17-2C4E-1CAF-2722-F6FB3A208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9205F-9D83-5BAB-1308-B74433F28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092CF-F3F4-A0E1-C724-40C0EBB0C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BF889D-360F-834D-B01B-AA3805FA4652}" type="datetime1">
              <a:rPr lang="es-ES_tradnl" smtClean="0"/>
              <a:t>26/5/25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62673-CF52-1106-6ACC-58303247C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AD551-AD10-2CCA-F882-8C8DD44C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444870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79C63-8456-2415-05EA-C70914010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14D50-E290-EE9A-42E2-3B124F315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6D2F9-16E0-7019-9177-313156BC9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CE2025-809E-D741-BE18-C1E8DDA6ADCD}" type="datetime1">
              <a:rPr lang="es-ES_tradnl" smtClean="0"/>
              <a:t>26/5/25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AE8F1-485C-D629-6FC9-8404DF29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4323E-32BE-EA38-A8B1-6D500A9B0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386009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2E9586-204D-F9F2-CDD6-B4BAEFF3F1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A7B232-9CF1-2882-3D32-26A01B3CA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079D3-6A72-D93C-0F17-2B01E11B4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3253E2E-02C9-EF4D-8737-50A460C5BE72}" type="datetime1">
              <a:rPr lang="es-ES_tradnl" smtClean="0"/>
              <a:t>26/5/25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27DA6-0914-597A-4B84-455AF7E12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88F89-B53F-641A-FBAF-0B71369BF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390480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8113" y="365125"/>
            <a:ext cx="7278687" cy="8080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914400" y="1411288"/>
            <a:ext cx="3810000" cy="48783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876800" y="1411288"/>
            <a:ext cx="3810000" cy="48783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54639998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DF17-2C4E-1CAF-2722-F6FB3A208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9205F-9D83-5BAB-1308-B74433F28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092CF-F3F4-A0E1-C724-40C0EBB0C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889D-360F-834D-B01B-AA3805FA4652}" type="datetime1">
              <a:rPr lang="es-ES_tradnl" smtClean="0"/>
              <a:t>26/5/25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62673-CF52-1106-6ACC-58303247C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AD551-AD10-2CCA-F882-8C8DD44C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339039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B605A-D60B-9535-BDD4-01369E3D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73189-008B-0E3C-CBE5-78ED57101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S" dirty="0"/>
          </a:p>
        </p:txBody>
      </p:sp>
      <p:sp>
        <p:nvSpPr>
          <p:cNvPr id="7" name="Text Box 26">
            <a:extLst>
              <a:ext uri="{FF2B5EF4-FFF2-40B4-BE49-F238E27FC236}">
                <a16:creationId xmlns:a16="http://schemas.microsoft.com/office/drawing/2014/main" id="{B398D4BB-1B20-637F-0538-D7E978672F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342" y="6243409"/>
            <a:ext cx="758542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fld id="{1E4A3524-DEDD-4318-BD86-6613AC153CFC}" type="slidenum">
              <a:rPr lang="fr-FR" sz="1700" b="1" smtClean="0">
                <a:solidFill>
                  <a:srgbClr val="FF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EB"/>
                    </a:outerShdw>
                  </a:cont>
                  <a:cont type="tree" name="">
                    <a:effect ref="fillLine"/>
                    <a:outerShdw dist="38100" dir="2700000" algn="tl">
                      <a:srgbClr val="999887"/>
                    </a:outerShdw>
                  </a:cont>
                  <a:effect ref="fillLine"/>
                </a:effectDag>
              </a:rPr>
              <a:pPr algn="ctr">
                <a:defRPr/>
              </a:pPr>
              <a:t>‹#›</a:t>
            </a:fld>
            <a:r>
              <a:rPr lang="fr-FR" sz="1700" b="1" dirty="0">
                <a:solidFill>
                  <a:srgbClr val="FF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EB"/>
                    </a:outerShdw>
                  </a:cont>
                  <a:cont type="tree" name="">
                    <a:effect ref="fillLine"/>
                    <a:outerShdw dist="38100" dir="2700000" algn="tl">
                      <a:srgbClr val="999887"/>
                    </a:outerShdw>
                  </a:cont>
                  <a:effect ref="fillLine"/>
                </a:effectDag>
              </a:rPr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2343292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3CF04-2FBD-68A6-37F6-D9265B12A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A52AC-C381-53DB-E7C9-D02A2681B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16436-D248-4EA0-F13A-7BF699468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A1C2-B413-1748-953F-427069675B85}" type="datetime1">
              <a:rPr lang="es-ES_tradnl" smtClean="0"/>
              <a:t>26/5/25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CC08E-3001-F197-1EFF-6EADE006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24BAD-C88E-FA74-318E-169CEBE60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301045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01654-2AB2-2693-AC88-BAC52410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1AD1B-0B88-739F-3ED4-E7AF43533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0FE828-E932-4011-9694-6DA1C3ACE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36B75-1893-2465-B589-CC980FCF8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69329-A85E-8C43-B8DC-2310F7172AFE}" type="datetime1">
              <a:rPr lang="es-ES_tradnl" smtClean="0"/>
              <a:t>26/5/25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89809-BF63-39E6-5A89-88E0D9D58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174F3-FAA5-56C7-27C1-4B7265C71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083337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7B79E-3EE0-DA23-8FB9-C52CEB54F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A3361-03B5-834F-191A-4C4D600C1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D051C-1D9E-8912-E51A-5261462F6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60DA71-3CF9-50A3-4F9F-947D05D22F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C8A346-905D-B411-E24A-107A32D4D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F19195-DF4C-E8EB-0FDA-89396B310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B97E9-6529-C549-867F-D40FC482F6A3}" type="datetime1">
              <a:rPr lang="es-ES_tradnl" smtClean="0"/>
              <a:t>26/5/25</a:t>
            </a:fld>
            <a:endParaRPr lang="en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17E89F-2898-CF85-E80B-4ECF86BF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33BAB2-CFDC-3F2C-50DF-B9002D813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88540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2B9D8-C05F-9786-E03F-64ECC2B36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4BBB80-E828-6FC1-7E77-058DE26A7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BD64-B531-A548-B10C-58D197CEA9AD}" type="datetime1">
              <a:rPr lang="es-ES_tradnl" smtClean="0"/>
              <a:t>26/5/25</a:t>
            </a:fld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5DE24-AA5C-E751-EB4F-E737C4A1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A67-A76E-65C5-02BC-985070D14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020952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5B8BD9-FBAA-517E-7AAF-1AE94FA28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F102A-AD12-484F-8A38-44988A63176D}" type="datetime1">
              <a:rPr lang="es-ES_tradnl" smtClean="0"/>
              <a:t>26/5/25</a:t>
            </a:fld>
            <a:endParaRPr lang="en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44F856-C73A-6F0C-F5D1-AC1311A9C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2E504-A7B1-E7BF-EA77-6720BED4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736403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B605A-D60B-9535-BDD4-01369E3D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73189-008B-0E3C-CBE5-78ED57101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3197814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C8FCC-1DFE-387F-6B0A-A562A036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3FED0-0065-C6C6-2E41-51784AA18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3C8C5-7C25-DCC5-56E9-B3C96FB93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C0E49-584B-7845-D3FD-35F032089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26290-B187-284A-8DD6-D050F5D47502}" type="datetime1">
              <a:rPr lang="es-ES_tradnl" smtClean="0"/>
              <a:t>26/5/25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A2D39-EEB3-6D55-13AF-E71BAA07D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095C0-6157-04A0-5573-B447270E7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035987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8ACC5-20EC-E8F9-CCDE-F3E7A5FBD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1E85E3-DAF9-EBB4-2A48-3A323F6BA4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4A9CB-5EEB-43A7-3DFA-86DB0E55D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5E5A9-A1CE-46B7-5F16-1D9D1BC16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65F2A-5515-BB43-BA85-5E278E5760C3}" type="datetime1">
              <a:rPr lang="es-ES_tradnl" smtClean="0"/>
              <a:t>26/5/25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0D06C-DCC7-5A44-51C6-9C027851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1A5EC-D332-9D64-31A4-362F657FE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947920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79C63-8456-2415-05EA-C70914010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14D50-E290-EE9A-42E2-3B124F315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6D2F9-16E0-7019-9177-313156BC9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2025-809E-D741-BE18-C1E8DDA6ADCD}" type="datetime1">
              <a:rPr lang="es-ES_tradnl" smtClean="0"/>
              <a:t>26/5/25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AE8F1-485C-D629-6FC9-8404DF29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4323E-32BE-EA38-A8B1-6D500A9B0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662477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2E9586-204D-F9F2-CDD6-B4BAEFF3F1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A7B232-9CF1-2882-3D32-26A01B3CA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079D3-6A72-D93C-0F17-2B01E11B4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3E2E-02C9-EF4D-8737-50A460C5BE72}" type="datetime1">
              <a:rPr lang="es-ES_tradnl" smtClean="0"/>
              <a:t>26/5/25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27DA6-0914-597A-4B84-455AF7E12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88F89-B53F-641A-FBAF-0B71369BF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218307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8113" y="365125"/>
            <a:ext cx="7278687" cy="8080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914400" y="1411288"/>
            <a:ext cx="3810000" cy="48783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876800" y="1411288"/>
            <a:ext cx="3810000" cy="48783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810684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3CF04-2FBD-68A6-37F6-D9265B12A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A52AC-C381-53DB-E7C9-D02A2681B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16436-D248-4EA0-F13A-7BF699468C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9C2A1C2-B413-1748-953F-427069675B85}" type="datetime1">
              <a:rPr lang="es-ES_tradnl" smtClean="0"/>
              <a:t>26/5/25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CC08E-3001-F197-1EFF-6EADE006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24BAD-C88E-FA74-318E-169CEBE60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434731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01654-2AB2-2693-AC88-BAC52410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1AD1B-0B88-739F-3ED4-E7AF43533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0FE828-E932-4011-9694-6DA1C3ACE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36B75-1893-2465-B589-CC980FCF85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469329-A85E-8C43-B8DC-2310F7172AFE}" type="datetime1">
              <a:rPr lang="es-ES_tradnl" smtClean="0"/>
              <a:t>26/5/25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89809-BF63-39E6-5A89-88E0D9D58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174F3-FAA5-56C7-27C1-4B7265C71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82671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7B79E-3EE0-DA23-8FB9-C52CEB54F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A3361-03B5-834F-191A-4C4D600C1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D051C-1D9E-8912-E51A-5261462F6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60DA71-3CF9-50A3-4F9F-947D05D22F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C8A346-905D-B411-E24A-107A32D4D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F19195-DF4C-E8EB-0FDA-89396B310B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4B97E9-6529-C549-867F-D40FC482F6A3}" type="datetime1">
              <a:rPr lang="es-ES_tradnl" smtClean="0"/>
              <a:t>26/5/25</a:t>
            </a:fld>
            <a:endParaRPr lang="en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17E89F-2898-CF85-E80B-4ECF86BF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33BAB2-CFDC-3F2C-50DF-B9002D813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086479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2B9D8-C05F-9786-E03F-64ECC2B36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4BBB80-E828-6FC1-7E77-058DE26A7F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55ABD64-B531-A548-B10C-58D197CEA9AD}" type="datetime1">
              <a:rPr lang="es-ES_tradnl" smtClean="0"/>
              <a:t>26/5/25</a:t>
            </a:fld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5DE24-AA5C-E751-EB4F-E737C4A1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A67-A76E-65C5-02BC-985070D14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30913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5B8BD9-FBAA-517E-7AAF-1AE94FA281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3F102A-AD12-484F-8A38-44988A63176D}" type="datetime1">
              <a:rPr lang="es-ES_tradnl" smtClean="0"/>
              <a:t>26/5/25</a:t>
            </a:fld>
            <a:endParaRPr lang="en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44F856-C73A-6F0C-F5D1-AC1311A9C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2E504-A7B1-E7BF-EA77-6720BED4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433082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C8FCC-1DFE-387F-6B0A-A562A036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3FED0-0065-C6C6-2E41-51784AA18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3C8C5-7C25-DCC5-56E9-B3C96FB93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C0E49-584B-7845-D3FD-35F032089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026290-B187-284A-8DD6-D050F5D47502}" type="datetime1">
              <a:rPr lang="es-ES_tradnl" smtClean="0"/>
              <a:t>26/5/25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A2D39-EEB3-6D55-13AF-E71BAA07D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095C0-6157-04A0-5573-B447270E7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090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8ACC5-20EC-E8F9-CCDE-F3E7A5FBD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1E85E3-DAF9-EBB4-2A48-3A323F6BA4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4A9CB-5EEB-43A7-3DFA-86DB0E55D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5E5A9-A1CE-46B7-5F16-1D9D1BC166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F665F2A-5515-BB43-BA85-5E278E5760C3}" type="datetime1">
              <a:rPr lang="es-ES_tradnl" smtClean="0"/>
              <a:t>26/5/25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0D06C-DCC7-5A44-51C6-9C027851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1A5EC-D332-9D64-31A4-362F657FE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08916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DCA97E-42AD-8DBD-532D-B8971AF0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FA99F-7CC4-2F0E-FC40-673120245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52135-0597-1C74-2AEA-5FC502A4B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  <p:sp>
        <p:nvSpPr>
          <p:cNvPr id="7" name="Text Box 26">
            <a:extLst>
              <a:ext uri="{FF2B5EF4-FFF2-40B4-BE49-F238E27FC236}">
                <a16:creationId xmlns:a16="http://schemas.microsoft.com/office/drawing/2014/main" id="{354C9F4A-D8A5-15BE-F9B5-4060176043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4266" y="6503602"/>
            <a:ext cx="758542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fld id="{1E4A3524-DEDD-4318-BD86-6613AC153CFC}" type="slidenum">
              <a:rPr lang="fr-FR" sz="1700" b="1" smtClean="0">
                <a:solidFill>
                  <a:srgbClr val="FF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EB"/>
                    </a:outerShdw>
                  </a:cont>
                  <a:cont type="tree" name="">
                    <a:effect ref="fillLine"/>
                    <a:outerShdw dist="38100" dir="2700000" algn="tl">
                      <a:srgbClr val="999887"/>
                    </a:outerShdw>
                  </a:cont>
                  <a:effect ref="fillLine"/>
                </a:effectDag>
              </a:rPr>
              <a:pPr algn="ctr">
                <a:defRPr/>
              </a:pPr>
              <a:t>‹#›</a:t>
            </a:fld>
            <a:r>
              <a:rPr lang="fr-FR" sz="1700" b="1" dirty="0">
                <a:solidFill>
                  <a:srgbClr val="FF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EB"/>
                    </a:outerShdw>
                  </a:cont>
                  <a:cont type="tree" name="">
                    <a:effect ref="fillLine"/>
                    <a:outerShdw dist="38100" dir="2700000" algn="tl">
                      <a:srgbClr val="999887"/>
                    </a:outerShdw>
                  </a:cont>
                  <a:effect ref="fillLine"/>
                </a:effectDag>
              </a:rPr>
              <a:t>/32</a:t>
            </a:r>
          </a:p>
        </p:txBody>
      </p:sp>
    </p:spTree>
    <p:extLst>
      <p:ext uri="{BB962C8B-B14F-4D97-AF65-F5344CB8AC3E}">
        <p14:creationId xmlns:p14="http://schemas.microsoft.com/office/powerpoint/2010/main" val="295124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DCA97E-42AD-8DBD-532D-B8971AF0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FA99F-7CC4-2F0E-FC40-673120245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30ED0-0903-9C12-A35B-9AA9CE78DF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9665A-E7A4-5340-ADBB-4CADBCF8FD06}" type="datetime1">
              <a:rPr lang="es-ES_tradnl" smtClean="0"/>
              <a:t>26/5/25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C5B88-BC05-5432-2611-1CDEEAFF95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52135-0597-1C74-2AEA-5FC502A4B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47623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image" Target="../media/image240.png"/><Relationship Id="rId4" Type="http://schemas.openxmlformats.org/officeDocument/2006/relationships/image" Target="../media/image230.png"/><Relationship Id="rId9" Type="http://schemas.openxmlformats.org/officeDocument/2006/relationships/image" Target="../media/image28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0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1.png"/><Relationship Id="rId4" Type="http://schemas.openxmlformats.org/officeDocument/2006/relationships/image" Target="../media/image3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0.png"/><Relationship Id="rId5" Type="http://schemas.openxmlformats.org/officeDocument/2006/relationships/image" Target="../media/image410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4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🔥 Nature PowerPoint Background Images HD | CBEditz">
            <a:extLst>
              <a:ext uri="{FF2B5EF4-FFF2-40B4-BE49-F238E27FC236}">
                <a16:creationId xmlns:a16="http://schemas.microsoft.com/office/drawing/2014/main" id="{8ADB6087-67E6-EBF6-BD9C-00ACDC60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0ED78F66-F585-B30F-ABFE-66265653CB2D}"/>
              </a:ext>
            </a:extLst>
          </p:cNvPr>
          <p:cNvSpPr>
            <a:spLocks/>
          </p:cNvSpPr>
          <p:nvPr/>
        </p:nvSpPr>
        <p:spPr bwMode="auto">
          <a:xfrm>
            <a:off x="257175" y="234950"/>
            <a:ext cx="1231900" cy="1362075"/>
          </a:xfrm>
          <a:custGeom>
            <a:avLst/>
            <a:gdLst>
              <a:gd name="T0" fmla="*/ 2147483647 w 776"/>
              <a:gd name="T1" fmla="*/ 2147483647 h 858"/>
              <a:gd name="T2" fmla="*/ 2147483647 w 776"/>
              <a:gd name="T3" fmla="*/ 2147483647 h 858"/>
              <a:gd name="T4" fmla="*/ 2147483647 w 776"/>
              <a:gd name="T5" fmla="*/ 2147483647 h 858"/>
              <a:gd name="T6" fmla="*/ 2147483647 w 776"/>
              <a:gd name="T7" fmla="*/ 0 h 858"/>
              <a:gd name="T8" fmla="*/ 0 w 776"/>
              <a:gd name="T9" fmla="*/ 2147483647 h 858"/>
              <a:gd name="T10" fmla="*/ 0 w 776"/>
              <a:gd name="T11" fmla="*/ 2147483647 h 858"/>
              <a:gd name="T12" fmla="*/ 2147483647 w 776"/>
              <a:gd name="T13" fmla="*/ 2147483647 h 8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76"/>
              <a:gd name="T22" fmla="*/ 0 h 858"/>
              <a:gd name="T23" fmla="*/ 776 w 776"/>
              <a:gd name="T24" fmla="*/ 858 h 8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76" h="858">
                <a:moveTo>
                  <a:pt x="388" y="858"/>
                </a:moveTo>
                <a:lnTo>
                  <a:pt x="776" y="694"/>
                </a:lnTo>
                <a:lnTo>
                  <a:pt x="776" y="174"/>
                </a:lnTo>
                <a:lnTo>
                  <a:pt x="388" y="0"/>
                </a:lnTo>
                <a:lnTo>
                  <a:pt x="0" y="166"/>
                </a:lnTo>
                <a:lnTo>
                  <a:pt x="0" y="694"/>
                </a:lnTo>
                <a:lnTo>
                  <a:pt x="388" y="85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Logo grupo">
            <a:extLst>
              <a:ext uri="{FF2B5EF4-FFF2-40B4-BE49-F238E27FC236}">
                <a16:creationId xmlns:a16="http://schemas.microsoft.com/office/drawing/2014/main" id="{689CB6A4-8782-ADF6-E2CA-D37751D97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36550"/>
            <a:ext cx="1430337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7426AB83-491A-D72E-C3B7-BC86B59C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084763"/>
            <a:ext cx="41751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 2" charset="0"/>
              <a:buChar char="º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287424A5-7B8B-7CBF-C0EB-5602F50CC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5084763"/>
            <a:ext cx="43926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 2" charset="0"/>
              <a:buChar char="º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79C0F3F-E719-E927-5E9F-3391C2EC8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1597025"/>
            <a:ext cx="7128792" cy="1492250"/>
          </a:xfrm>
          <a:prstGeom prst="rect">
            <a:avLst/>
          </a:prstGeom>
          <a:solidFill>
            <a:srgbClr val="FFFF00"/>
          </a:solidFill>
          <a:ln w="63500">
            <a:solidFill>
              <a:srgbClr val="FF5050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Exploring Noisy Hamiltonian Dynamics </a:t>
            </a:r>
          </a:p>
          <a:p>
            <a:pPr algn="ctr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3145F93E-1A2B-4E4A-377F-36E52AED3D73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116632"/>
            <a:ext cx="2333625" cy="908050"/>
            <a:chOff x="4176" y="162"/>
            <a:chExt cx="1470" cy="572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D1A87CA8-EAFC-1658-C8BD-AB7BDA6FE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62"/>
              <a:ext cx="1471" cy="573"/>
            </a:xfrm>
            <a:prstGeom prst="roundRect">
              <a:avLst>
                <a:gd name="adj" fmla="val 171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CC"/>
                </a:buClr>
                <a:buSzTx/>
                <a:buFont typeface="Wingdings 2" charset="0"/>
                <a:buChar char="º"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+mn-ea"/>
                <a:cs typeface="Arial" charset="0"/>
              </a:endParaRPr>
            </a:p>
          </p:txBody>
        </p:sp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191104AC-3479-44C6-7D91-DAE63496C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162"/>
              <a:ext cx="147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Arial" charset="0"/>
                </a:rPr>
                <a:t>*</a:t>
              </a:r>
            </a:p>
          </p:txBody>
        </p:sp>
      </p:grpSp>
      <p:sp>
        <p:nvSpPr>
          <p:cNvPr id="13" name="Text Box 6">
            <a:extLst>
              <a:ext uri="{FF2B5EF4-FFF2-40B4-BE49-F238E27FC236}">
                <a16:creationId xmlns:a16="http://schemas.microsoft.com/office/drawing/2014/main" id="{1EDCFFE0-1127-EEC8-6536-0DCC00387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864" y="1052736"/>
            <a:ext cx="27286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charset="0"/>
                <a:ea typeface="ＭＳ Ｐゴシック" charset="0"/>
                <a:cs typeface="Arial" charset="0"/>
              </a:rPr>
              <a:t>Móstoles, Madrid,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charset="0"/>
                <a:ea typeface="ＭＳ Ｐゴシック" charset="0"/>
                <a:cs typeface="Arial" charset="0"/>
              </a:rPr>
              <a:t>Spain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charset="0"/>
              <a:ea typeface="ＭＳ Ｐゴシック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7C83AD-2AD7-3CCD-E621-78BE0228521F}"/>
              </a:ext>
            </a:extLst>
          </p:cNvPr>
          <p:cNvSpPr/>
          <p:nvPr/>
        </p:nvSpPr>
        <p:spPr bwMode="auto">
          <a:xfrm>
            <a:off x="69849" y="5237584"/>
            <a:ext cx="1549401" cy="56768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" name="14 Rectángulo">
            <a:extLst>
              <a:ext uri="{FF2B5EF4-FFF2-40B4-BE49-F238E27FC236}">
                <a16:creationId xmlns:a16="http://schemas.microsoft.com/office/drawing/2014/main" id="{1A6EDD10-7309-7ADE-F038-C8A3AD332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421" y="3315896"/>
            <a:ext cx="7145965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 fontAlgn="base">
              <a:spcBef>
                <a:spcPct val="25000"/>
              </a:spcBef>
              <a:spcAft>
                <a:spcPct val="0"/>
              </a:spcAft>
              <a:buClr>
                <a:srgbClr val="3333CC"/>
              </a:buClr>
            </a:pPr>
            <a:r>
              <a:rPr lang="es-ES" altLang="x-none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Miguel A. F. Sanjuán</a:t>
            </a:r>
          </a:p>
          <a:p>
            <a:pPr lvl="0" algn="ctr" fontAlgn="base">
              <a:spcBef>
                <a:spcPct val="25000"/>
              </a:spcBef>
              <a:spcAft>
                <a:spcPct val="0"/>
              </a:spcAft>
              <a:buClr>
                <a:srgbClr val="3333CC"/>
              </a:buClr>
            </a:pPr>
            <a:endParaRPr lang="es-ES" altLang="x-none" sz="2400" b="1" dirty="0">
              <a:solidFill>
                <a:srgbClr val="000000"/>
              </a:solidFill>
              <a:latin typeface="Trebuchet MS" charset="0"/>
              <a:ea typeface="ＭＳ Ｐゴシック" charset="-128"/>
            </a:endParaRPr>
          </a:p>
          <a:p>
            <a:pPr lvl="0" algn="ctr" fontAlgn="base">
              <a:spcBef>
                <a:spcPct val="25000"/>
              </a:spcBef>
              <a:spcAft>
                <a:spcPct val="0"/>
              </a:spcAft>
              <a:buClr>
                <a:srgbClr val="3333CC"/>
              </a:buClr>
            </a:pPr>
            <a:r>
              <a:rPr lang="es-ES" altLang="x-none" b="1" dirty="0" err="1">
                <a:solidFill>
                  <a:srgbClr val="000000"/>
                </a:solidFill>
                <a:latin typeface="Trebuchet MS" charset="0"/>
                <a:ea typeface="ＭＳ Ｐゴシック" charset="-128"/>
              </a:rPr>
              <a:t>Nonlinear</a:t>
            </a:r>
            <a:r>
              <a:rPr lang="es-ES" altLang="x-none" b="1" dirty="0">
                <a:solidFill>
                  <a:srgbClr val="000000"/>
                </a:solidFill>
                <a:latin typeface="Trebuchet MS" charset="0"/>
                <a:ea typeface="ＭＳ Ｐゴシック" charset="-128"/>
              </a:rPr>
              <a:t> Dynamics, Chaos and </a:t>
            </a:r>
            <a:r>
              <a:rPr lang="es-ES" altLang="x-none" b="1" dirty="0" err="1">
                <a:solidFill>
                  <a:srgbClr val="000000"/>
                </a:solidFill>
                <a:latin typeface="Trebuchet MS" charset="0"/>
                <a:ea typeface="ＭＳ Ｐゴシック" charset="-128"/>
              </a:rPr>
              <a:t>Complex</a:t>
            </a:r>
            <a:r>
              <a:rPr lang="es-ES" altLang="x-none" b="1" dirty="0">
                <a:solidFill>
                  <a:srgbClr val="000000"/>
                </a:solidFill>
                <a:latin typeface="Trebuchet MS" charset="0"/>
                <a:ea typeface="ＭＳ Ｐゴシック" charset="-128"/>
              </a:rPr>
              <a:t> </a:t>
            </a:r>
            <a:r>
              <a:rPr lang="es-ES" altLang="x-none" b="1" dirty="0" err="1">
                <a:solidFill>
                  <a:srgbClr val="000000"/>
                </a:solidFill>
                <a:latin typeface="Trebuchet MS" charset="0"/>
                <a:ea typeface="ＭＳ Ｐゴシック" charset="-128"/>
              </a:rPr>
              <a:t>Systems</a:t>
            </a:r>
            <a:r>
              <a:rPr lang="es-ES" altLang="x-none" b="1" dirty="0">
                <a:solidFill>
                  <a:srgbClr val="000000"/>
                </a:solidFill>
                <a:latin typeface="Trebuchet MS" charset="0"/>
                <a:ea typeface="ＭＳ Ｐゴシック" charset="-128"/>
              </a:rPr>
              <a:t> </a:t>
            </a:r>
            <a:r>
              <a:rPr lang="es-ES" altLang="x-none" b="1" dirty="0" err="1">
                <a:solidFill>
                  <a:srgbClr val="000000"/>
                </a:solidFill>
                <a:latin typeface="Trebuchet MS" charset="0"/>
                <a:ea typeface="ＭＳ Ｐゴシック" charset="-128"/>
              </a:rPr>
              <a:t>Group</a:t>
            </a:r>
            <a:endParaRPr lang="es-ES" altLang="x-none" b="1" dirty="0">
              <a:solidFill>
                <a:srgbClr val="000000"/>
              </a:solidFill>
              <a:latin typeface="Trebuchet MS" charset="0"/>
              <a:ea typeface="ＭＳ Ｐゴシック" charset="-128"/>
            </a:endParaRPr>
          </a:p>
          <a:p>
            <a:pPr lvl="0" algn="ctr" fontAlgn="base">
              <a:spcBef>
                <a:spcPct val="25000"/>
              </a:spcBef>
              <a:spcAft>
                <a:spcPct val="0"/>
              </a:spcAft>
              <a:buClr>
                <a:srgbClr val="3333CC"/>
              </a:buClr>
            </a:pPr>
            <a:r>
              <a:rPr lang="en-US" altLang="x-none" b="1" dirty="0">
                <a:solidFill>
                  <a:srgbClr val="000000"/>
                </a:solidFill>
                <a:latin typeface="Trebuchet MS" charset="0"/>
                <a:ea typeface="ＭＳ Ｐゴシック" charset="-128"/>
              </a:rPr>
              <a:t>Dept. of Physics, Universidad Rey Juan Carlos, Madrid, Spain</a:t>
            </a:r>
          </a:p>
        </p:txBody>
      </p:sp>
      <p:pic>
        <p:nvPicPr>
          <p:cNvPr id="5" name="Picture 4" descr="A close up of a sign&#10;&#10;AI-generated content may be incorrect.">
            <a:extLst>
              <a:ext uri="{FF2B5EF4-FFF2-40B4-BE49-F238E27FC236}">
                <a16:creationId xmlns:a16="http://schemas.microsoft.com/office/drawing/2014/main" id="{D2A22F0E-88B3-39E9-59F4-7BBA4ABA7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5559274"/>
            <a:ext cx="7772400" cy="10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6619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3C03650C-82C6-AE6F-60E4-A75917A0D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188640"/>
            <a:ext cx="8941080" cy="80803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628C8"/>
                </a:solidFill>
                <a:latin typeface="Trebuchet MS" panose="020B0703020202090204" pitchFamily="34" charset="0"/>
              </a:rPr>
              <a:t>Noise-enhanced trapping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AABCFC3-913C-4AF1-7B3D-3660C1179961}"/>
                  </a:ext>
                </a:extLst>
              </p:cNvPr>
              <p:cNvSpPr txBox="1"/>
              <p:nvPr/>
            </p:nvSpPr>
            <p:spPr>
              <a:xfrm>
                <a:off x="1489285" y="911978"/>
                <a:ext cx="5164276" cy="73866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chemeClr val="accent2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s-E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s-E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</m:acc>
                    <m:r>
                      <a:rPr kumimoji="0" lang="es-E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E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 the average escape time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E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AABCFC3-913C-4AF1-7B3D-3660C1179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285" y="911978"/>
                <a:ext cx="5164276" cy="738664"/>
              </a:xfrm>
              <a:prstGeom prst="rect">
                <a:avLst/>
              </a:prstGeom>
              <a:blipFill>
                <a:blip r:embed="rId4"/>
                <a:stretch>
                  <a:fillRect b="-3226"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Doughnut 25">
            <a:extLst>
              <a:ext uri="{FF2B5EF4-FFF2-40B4-BE49-F238E27FC236}">
                <a16:creationId xmlns:a16="http://schemas.microsoft.com/office/drawing/2014/main" id="{5613B523-617C-559F-2FB9-04705C828FA4}"/>
              </a:ext>
            </a:extLst>
          </p:cNvPr>
          <p:cNvSpPr/>
          <p:nvPr/>
        </p:nvSpPr>
        <p:spPr bwMode="auto">
          <a:xfrm>
            <a:off x="3074774" y="5900012"/>
            <a:ext cx="561122" cy="45719"/>
          </a:xfrm>
          <a:prstGeom prst="don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E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BC612D7-EC77-7BBF-8801-054AF366C379}"/>
                  </a:ext>
                </a:extLst>
              </p:cNvPr>
              <p:cNvSpPr txBox="1"/>
              <p:nvPr/>
            </p:nvSpPr>
            <p:spPr>
              <a:xfrm>
                <a:off x="7308304" y="981166"/>
                <a:ext cx="1569689" cy="523220"/>
              </a:xfrm>
              <a:prstGeom prst="rect">
                <a:avLst/>
              </a:prstGeom>
              <a:solidFill>
                <a:srgbClr val="CFE8EC"/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≥1/6</m:t>
                      </m:r>
                    </m:oMath>
                  </m:oMathPara>
                </a14:m>
                <a:endParaRPr kumimoji="0" lang="en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BC612D7-EC77-7BBF-8801-054AF366C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304" y="981166"/>
                <a:ext cx="1569689" cy="523220"/>
              </a:xfrm>
              <a:prstGeom prst="rect">
                <a:avLst/>
              </a:prstGeom>
              <a:blipFill>
                <a:blip r:embed="rId9"/>
                <a:stretch>
                  <a:fillRect b="-13043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uadroTexto 38">
            <a:extLst>
              <a:ext uri="{FF2B5EF4-FFF2-40B4-BE49-F238E27FC236}">
                <a16:creationId xmlns:a16="http://schemas.microsoft.com/office/drawing/2014/main" id="{083C9120-148F-6E7B-F915-4C3ED52513E2}"/>
              </a:ext>
            </a:extLst>
          </p:cNvPr>
          <p:cNvSpPr txBox="1"/>
          <p:nvPr/>
        </p:nvSpPr>
        <p:spPr>
          <a:xfrm>
            <a:off x="6339427" y="1834567"/>
            <a:ext cx="1723439" cy="369332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05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Hyperbolic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F405F1-FE6F-575E-7B48-DF91D9FC10F7}"/>
                  </a:ext>
                </a:extLst>
              </p:cNvPr>
              <p:cNvSpPr txBox="1"/>
              <p:nvPr/>
            </p:nvSpPr>
            <p:spPr>
              <a:xfrm>
                <a:off x="7753126" y="5808840"/>
                <a:ext cx="99317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E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28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𝝃</m:t>
                          </m:r>
                        </m:e>
                        <m:sub>
                          <m:r>
                            <a:rPr kumimoji="0" lang="es-ES" sz="28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F405F1-FE6F-575E-7B48-DF91D9FC1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126" y="5808840"/>
                <a:ext cx="993170" cy="523220"/>
              </a:xfrm>
              <a:prstGeom prst="rect">
                <a:avLst/>
              </a:prstGeom>
              <a:blipFill>
                <a:blip r:embed="rId10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oughnut 5">
            <a:extLst>
              <a:ext uri="{FF2B5EF4-FFF2-40B4-BE49-F238E27FC236}">
                <a16:creationId xmlns:a16="http://schemas.microsoft.com/office/drawing/2014/main" id="{45BAADE5-2DA9-35BD-F943-9793BA974A47}"/>
              </a:ext>
            </a:extLst>
          </p:cNvPr>
          <p:cNvSpPr/>
          <p:nvPr/>
        </p:nvSpPr>
        <p:spPr bwMode="auto">
          <a:xfrm>
            <a:off x="7753126" y="5900012"/>
            <a:ext cx="561122" cy="45719"/>
          </a:xfrm>
          <a:prstGeom prst="don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E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9" name="Imagen 11">
            <a:extLst>
              <a:ext uri="{FF2B5EF4-FFF2-40B4-BE49-F238E27FC236}">
                <a16:creationId xmlns:a16="http://schemas.microsoft.com/office/drawing/2014/main" id="{90693BA4-88B2-E589-0543-1631470D75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7070" y="2378704"/>
            <a:ext cx="4533371" cy="410276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2A2BC55-B52B-6A16-1D94-2FB646317B35}"/>
              </a:ext>
            </a:extLst>
          </p:cNvPr>
          <p:cNvSpPr/>
          <p:nvPr/>
        </p:nvSpPr>
        <p:spPr bwMode="auto">
          <a:xfrm>
            <a:off x="7987934" y="5850812"/>
            <a:ext cx="542338" cy="43615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E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AF91FBE3-6957-CC29-E58B-6CDF18D98739}"/>
              </a:ext>
            </a:extLst>
          </p:cNvPr>
          <p:cNvCxnSpPr>
            <a:cxnSpLocks/>
          </p:cNvCxnSpPr>
          <p:nvPr/>
        </p:nvCxnSpPr>
        <p:spPr bwMode="auto">
          <a:xfrm rot="16200000" flipV="1">
            <a:off x="7824147" y="5569976"/>
            <a:ext cx="354695" cy="266449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439A00-D28D-DE19-42DC-04DE10CCDF58}"/>
                  </a:ext>
                </a:extLst>
              </p:cNvPr>
              <p:cNvSpPr txBox="1"/>
              <p:nvPr/>
            </p:nvSpPr>
            <p:spPr>
              <a:xfrm>
                <a:off x="7591177" y="5765182"/>
                <a:ext cx="131245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ES" sz="28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28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𝝃</m:t>
                          </m:r>
                        </m:e>
                        <m:sub>
                          <m:r>
                            <a:rPr kumimoji="0" lang="es-ES" sz="28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E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439A00-D28D-DE19-42DC-04DE10CCD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177" y="5765182"/>
                <a:ext cx="1312455" cy="523220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6">
                <a:extLst>
                  <a:ext uri="{FF2B5EF4-FFF2-40B4-BE49-F238E27FC236}">
                    <a16:creationId xmlns:a16="http://schemas.microsoft.com/office/drawing/2014/main" id="{78916369-54DA-5029-18D1-748F56710218}"/>
                  </a:ext>
                </a:extLst>
              </p:cNvPr>
              <p:cNvSpPr txBox="1"/>
              <p:nvPr/>
            </p:nvSpPr>
            <p:spPr>
              <a:xfrm>
                <a:off x="5181763" y="2242949"/>
                <a:ext cx="920124" cy="276999"/>
              </a:xfrm>
              <a:prstGeom prst="rect">
                <a:avLst/>
              </a:prstGeom>
              <a:solidFill>
                <a:srgbClr val="CFE8EC"/>
              </a:solidFill>
              <a:ln w="285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s-E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E</m:t>
                      </m:r>
                      <m:r>
                        <a:rPr kumimoji="0" lang="es-E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=0.25</m:t>
                      </m:r>
                    </m:oMath>
                  </m:oMathPara>
                </a14:m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CuadroTexto 16">
                <a:extLst>
                  <a:ext uri="{FF2B5EF4-FFF2-40B4-BE49-F238E27FC236}">
                    <a16:creationId xmlns:a16="http://schemas.microsoft.com/office/drawing/2014/main" id="{78916369-54DA-5029-18D1-748F56710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763" y="2242949"/>
                <a:ext cx="920124" cy="276999"/>
              </a:xfrm>
              <a:prstGeom prst="rect">
                <a:avLst/>
              </a:prstGeom>
              <a:blipFill>
                <a:blip r:embed="rId13"/>
                <a:stretch>
                  <a:fillRect l="-4000" r="-4000" b="-4000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7430A2CD-8BDB-9B7F-C8B0-7FCB14B4950F}"/>
              </a:ext>
            </a:extLst>
          </p:cNvPr>
          <p:cNvGrpSpPr/>
          <p:nvPr/>
        </p:nvGrpSpPr>
        <p:grpSpPr>
          <a:xfrm>
            <a:off x="167796" y="2393571"/>
            <a:ext cx="4435904" cy="4139933"/>
            <a:chOff x="1188089" y="3635412"/>
            <a:chExt cx="3569536" cy="3173440"/>
          </a:xfrm>
        </p:grpSpPr>
        <p:pic>
          <p:nvPicPr>
            <p:cNvPr id="23" name="Imagen 17">
              <a:extLst>
                <a:ext uri="{FF2B5EF4-FFF2-40B4-BE49-F238E27FC236}">
                  <a16:creationId xmlns:a16="http://schemas.microsoft.com/office/drawing/2014/main" id="{986A6B19-1859-BB37-EBE9-9511E7835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88089" y="3635412"/>
              <a:ext cx="3569536" cy="3173440"/>
            </a:xfrm>
            <a:prstGeom prst="rect">
              <a:avLst/>
            </a:prstGeom>
          </p:spPr>
        </p:pic>
        <p:cxnSp>
          <p:nvCxnSpPr>
            <p:cNvPr id="27" name="Conector recto de flecha 3">
              <a:extLst>
                <a:ext uri="{FF2B5EF4-FFF2-40B4-BE49-F238E27FC236}">
                  <a16:creationId xmlns:a16="http://schemas.microsoft.com/office/drawing/2014/main" id="{9D49958E-F758-F168-E40A-C86685B6D3DC}"/>
                </a:ext>
              </a:extLst>
            </p:cNvPr>
            <p:cNvCxnSpPr/>
            <p:nvPr/>
          </p:nvCxnSpPr>
          <p:spPr bwMode="auto">
            <a:xfrm flipV="1">
              <a:off x="2160154" y="4366827"/>
              <a:ext cx="1003952" cy="14468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CuadroTexto 5">
              <a:extLst>
                <a:ext uri="{FF2B5EF4-FFF2-40B4-BE49-F238E27FC236}">
                  <a16:creationId xmlns:a16="http://schemas.microsoft.com/office/drawing/2014/main" id="{B0C15870-C664-C3D1-2EDC-803F42958838}"/>
                </a:ext>
              </a:extLst>
            </p:cNvPr>
            <p:cNvSpPr txBox="1"/>
            <p:nvPr/>
          </p:nvSpPr>
          <p:spPr>
            <a:xfrm>
              <a:off x="3172382" y="4110416"/>
              <a:ext cx="1364780" cy="39756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2605EB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Gradual reduction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of stickiness</a:t>
              </a:r>
            </a:p>
          </p:txBody>
        </p:sp>
      </p:grpSp>
      <p:sp>
        <p:nvSpPr>
          <p:cNvPr id="32" name="CuadroTexto 22">
            <a:extLst>
              <a:ext uri="{FF2B5EF4-FFF2-40B4-BE49-F238E27FC236}">
                <a16:creationId xmlns:a16="http://schemas.microsoft.com/office/drawing/2014/main" id="{92A0A9DC-3EA8-1B95-AFA7-CB7095A0CE68}"/>
              </a:ext>
            </a:extLst>
          </p:cNvPr>
          <p:cNvSpPr txBox="1"/>
          <p:nvPr/>
        </p:nvSpPr>
        <p:spPr>
          <a:xfrm>
            <a:off x="2214005" y="1819702"/>
            <a:ext cx="1800200" cy="369332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05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Nonhyperbolic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9BBF52-A20F-CB0D-3073-B03EE09B1245}"/>
                  </a:ext>
                </a:extLst>
              </p:cNvPr>
              <p:cNvSpPr txBox="1"/>
              <p:nvPr/>
            </p:nvSpPr>
            <p:spPr>
              <a:xfrm>
                <a:off x="1809874" y="5179932"/>
                <a:ext cx="5040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E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28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𝝃</m:t>
                          </m:r>
                        </m:e>
                        <m:sub>
                          <m:r>
                            <a:rPr kumimoji="0" lang="es-ES" sz="28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9BBF52-A20F-CB0D-3073-B03EE09B1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874" y="5179932"/>
                <a:ext cx="504056" cy="523220"/>
              </a:xfrm>
              <a:prstGeom prst="rect">
                <a:avLst/>
              </a:prstGeom>
              <a:blipFill>
                <a:blip r:embed="rId15"/>
                <a:stretch>
                  <a:fillRect l="-14634" b="-16667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4A01948C-94F2-E544-4308-CD83A2EE15AF}"/>
              </a:ext>
            </a:extLst>
          </p:cNvPr>
          <p:cNvSpPr/>
          <p:nvPr/>
        </p:nvSpPr>
        <p:spPr bwMode="auto">
          <a:xfrm>
            <a:off x="1809874" y="5265698"/>
            <a:ext cx="504056" cy="37920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E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2210A589-7CCA-CCF0-36E8-C38558783A2B}"/>
              </a:ext>
            </a:extLst>
          </p:cNvPr>
          <p:cNvCxnSpPr>
            <a:cxnSpLocks/>
            <a:stCxn id="36" idx="0"/>
          </p:cNvCxnSpPr>
          <p:nvPr/>
        </p:nvCxnSpPr>
        <p:spPr bwMode="auto">
          <a:xfrm rot="5400000" flipH="1" flipV="1">
            <a:off x="2293973" y="4982371"/>
            <a:ext cx="51256" cy="515398"/>
          </a:xfrm>
          <a:prstGeom prst="curvedConnector2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uadroTexto 16">
                <a:extLst>
                  <a:ext uri="{FF2B5EF4-FFF2-40B4-BE49-F238E27FC236}">
                    <a16:creationId xmlns:a16="http://schemas.microsoft.com/office/drawing/2014/main" id="{78FCA9D7-B08A-642C-E77F-6052A8AE307D}"/>
                  </a:ext>
                </a:extLst>
              </p:cNvPr>
              <p:cNvSpPr txBox="1"/>
              <p:nvPr/>
            </p:nvSpPr>
            <p:spPr>
              <a:xfrm>
                <a:off x="1087303" y="2209493"/>
                <a:ext cx="920124" cy="276999"/>
              </a:xfrm>
              <a:prstGeom prst="rect">
                <a:avLst/>
              </a:prstGeom>
              <a:solidFill>
                <a:srgbClr val="CFE8EC"/>
              </a:solidFill>
              <a:ln w="285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s-E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E</m:t>
                      </m:r>
                      <m:r>
                        <a:rPr kumimoji="0" lang="es-E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=0.18</m:t>
                      </m:r>
                    </m:oMath>
                  </m:oMathPara>
                </a14:m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CuadroTexto 16">
                <a:extLst>
                  <a:ext uri="{FF2B5EF4-FFF2-40B4-BE49-F238E27FC236}">
                    <a16:creationId xmlns:a16="http://schemas.microsoft.com/office/drawing/2014/main" id="{78FCA9D7-B08A-642C-E77F-6052A8AE3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303" y="2209493"/>
                <a:ext cx="920124" cy="276999"/>
              </a:xfrm>
              <a:prstGeom prst="rect">
                <a:avLst/>
              </a:prstGeom>
              <a:blipFill>
                <a:blip r:embed="rId16"/>
                <a:stretch>
                  <a:fillRect l="-3947" r="-2632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763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>
            <a:extLst>
              <a:ext uri="{FF2B5EF4-FFF2-40B4-BE49-F238E27FC236}">
                <a16:creationId xmlns:a16="http://schemas.microsoft.com/office/drawing/2014/main" id="{0BF1492E-EB60-87A0-9074-7BA0F5883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123335"/>
            <a:ext cx="7056784" cy="5714696"/>
          </a:xfrm>
          <a:prstGeom prst="rect">
            <a:avLst/>
          </a:prstGeom>
        </p:spPr>
      </p:pic>
      <p:cxnSp>
        <p:nvCxnSpPr>
          <p:cNvPr id="8" name="Conector recto 10">
            <a:extLst>
              <a:ext uri="{FF2B5EF4-FFF2-40B4-BE49-F238E27FC236}">
                <a16:creationId xmlns:a16="http://schemas.microsoft.com/office/drawing/2014/main" id="{91497B76-18D6-2942-6D74-653614AB068A}"/>
              </a:ext>
            </a:extLst>
          </p:cNvPr>
          <p:cNvCxnSpPr>
            <a:cxnSpLocks/>
          </p:cNvCxnSpPr>
          <p:nvPr/>
        </p:nvCxnSpPr>
        <p:spPr bwMode="auto">
          <a:xfrm flipV="1">
            <a:off x="3635896" y="1340768"/>
            <a:ext cx="2160240" cy="4464496"/>
          </a:xfrm>
          <a:prstGeom prst="line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CuadroTexto 5">
            <a:extLst>
              <a:ext uri="{FF2B5EF4-FFF2-40B4-BE49-F238E27FC236}">
                <a16:creationId xmlns:a16="http://schemas.microsoft.com/office/drawing/2014/main" id="{B420096C-B699-6337-7FD8-09A42482E5C9}"/>
              </a:ext>
            </a:extLst>
          </p:cNvPr>
          <p:cNvSpPr txBox="1"/>
          <p:nvPr/>
        </p:nvSpPr>
        <p:spPr>
          <a:xfrm>
            <a:off x="2483768" y="1516142"/>
            <a:ext cx="1918534" cy="369332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05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Nonhyperbolic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9189BB-D22B-C785-7C50-286F58DD8B8A}"/>
                  </a:ext>
                </a:extLst>
              </p:cNvPr>
              <p:cNvSpPr txBox="1"/>
              <p:nvPr/>
            </p:nvSpPr>
            <p:spPr>
              <a:xfrm>
                <a:off x="8316417" y="1424389"/>
                <a:ext cx="504056" cy="492443"/>
              </a:xfrm>
              <a:prstGeom prst="rect">
                <a:avLst/>
              </a:prstGeom>
              <a:solidFill>
                <a:srgbClr val="CFE8EC"/>
              </a:solidFill>
              <a:ln w="381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es-E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s-E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</m:acc>
                    </m:oMath>
                  </m:oMathPara>
                </a14:m>
                <a:endParaRPr kumimoji="0" lang="en-E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9189BB-D22B-C785-7C50-286F58DD8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6417" y="1424389"/>
                <a:ext cx="504056" cy="492443"/>
              </a:xfrm>
              <a:prstGeom prst="rect">
                <a:avLst/>
              </a:prstGeom>
              <a:blipFill>
                <a:blip r:embed="rId4"/>
                <a:stretch>
                  <a:fillRect b="-2326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B264E372-F1A4-2E85-19FA-232CD9E8E2A7}"/>
              </a:ext>
            </a:extLst>
          </p:cNvPr>
          <p:cNvCxnSpPr/>
          <p:nvPr/>
        </p:nvCxnSpPr>
        <p:spPr bwMode="auto">
          <a:xfrm rot="10800000">
            <a:off x="7740353" y="1300119"/>
            <a:ext cx="576065" cy="124271"/>
          </a:xfrm>
          <a:prstGeom prst="curvedConnector3">
            <a:avLst>
              <a:gd name="adj1" fmla="val 47631"/>
            </a:avLst>
          </a:prstGeom>
          <a:ln w="28575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3557F199-37CA-20E1-C49F-BC755864245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88640"/>
                <a:ext cx="9252519" cy="808038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Nonhyperbolic regime: </a:t>
                </a:r>
                <a:br>
                  <a:rPr lang="en-US" sz="24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</a:br>
                <a:r>
                  <a:rPr lang="en-US" sz="24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The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e>
                      <m:sub>
                        <m:r>
                          <a:rPr lang="es-E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n-US" sz="24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increases with the energy </a:t>
                </a:r>
                <a:r>
                  <a:rPr lang="en-US" sz="2400" b="1" i="1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E</a:t>
                </a:r>
                <a:endParaRPr lang="en-US" sz="2800" b="1" i="1" dirty="0">
                  <a:solidFill>
                    <a:srgbClr val="FF0000"/>
                  </a:solidFill>
                  <a:latin typeface="Trebuchet MS" panose="020B0703020202090204" pitchFamily="34" charset="0"/>
                </a:endParaRP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3557F199-37CA-20E1-C49F-BC75586424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88640"/>
                <a:ext cx="9252519" cy="808038"/>
              </a:xfrm>
              <a:blipFill>
                <a:blip r:embed="rId5"/>
                <a:stretch>
                  <a:fillRect t="-6154" b="-13846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C24612E7-BDC5-9341-738F-A8E953670FAC}"/>
              </a:ext>
            </a:extLst>
          </p:cNvPr>
          <p:cNvSpPr/>
          <p:nvPr/>
        </p:nvSpPr>
        <p:spPr>
          <a:xfrm>
            <a:off x="6027733" y="6051396"/>
            <a:ext cx="789379" cy="745773"/>
          </a:xfrm>
          <a:prstGeom prst="ellipse">
            <a:avLst/>
          </a:prstGeom>
          <a:solidFill>
            <a:srgbClr val="CFE8EC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B1638E-FBD0-61EA-2052-9FBC362B580D}"/>
                  </a:ext>
                </a:extLst>
              </p:cNvPr>
              <p:cNvSpPr txBox="1"/>
              <p:nvPr/>
            </p:nvSpPr>
            <p:spPr>
              <a:xfrm>
                <a:off x="5755723" y="6115529"/>
                <a:ext cx="131245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ES" sz="28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28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𝝃</m:t>
                          </m:r>
                        </m:e>
                        <m:sub>
                          <m:r>
                            <a:rPr kumimoji="0" lang="es-ES" sz="28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E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B1638E-FBD0-61EA-2052-9FBC362B5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723" y="6115529"/>
                <a:ext cx="1312455" cy="523220"/>
              </a:xfrm>
              <a:prstGeom prst="rect">
                <a:avLst/>
              </a:prstGeom>
              <a:blipFill>
                <a:blip r:embed="rId7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F89E55A1-664D-684B-2CF1-B822E3B92FD8}"/>
              </a:ext>
            </a:extLst>
          </p:cNvPr>
          <p:cNvCxnSpPr>
            <a:cxnSpLocks/>
            <a:stCxn id="2" idx="0"/>
          </p:cNvCxnSpPr>
          <p:nvPr/>
        </p:nvCxnSpPr>
        <p:spPr>
          <a:xfrm rot="16200000" flipV="1">
            <a:off x="4549358" y="4178330"/>
            <a:ext cx="1672684" cy="2073447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42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A097F3-2E67-50B1-C5BA-2D00F3A6248B}"/>
              </a:ext>
            </a:extLst>
          </p:cNvPr>
          <p:cNvGrpSpPr/>
          <p:nvPr/>
        </p:nvGrpSpPr>
        <p:grpSpPr>
          <a:xfrm>
            <a:off x="1403648" y="1284671"/>
            <a:ext cx="6840760" cy="5573329"/>
            <a:chOff x="1859322" y="1441773"/>
            <a:chExt cx="5836944" cy="4886579"/>
          </a:xfrm>
        </p:grpSpPr>
        <p:pic>
          <p:nvPicPr>
            <p:cNvPr id="18" name="Imagen 6">
              <a:extLst>
                <a:ext uri="{FF2B5EF4-FFF2-40B4-BE49-F238E27FC236}">
                  <a16:creationId xmlns:a16="http://schemas.microsoft.com/office/drawing/2014/main" id="{6CB14D37-AAAB-DE33-6CD2-D2629632A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9322" y="1441773"/>
              <a:ext cx="5836944" cy="4886579"/>
            </a:xfrm>
            <a:prstGeom prst="rect">
              <a:avLst/>
            </a:prstGeom>
          </p:spPr>
        </p:pic>
        <p:sp>
          <p:nvSpPr>
            <p:cNvPr id="21" name="CuadroTexto 13">
              <a:extLst>
                <a:ext uri="{FF2B5EF4-FFF2-40B4-BE49-F238E27FC236}">
                  <a16:creationId xmlns:a16="http://schemas.microsoft.com/office/drawing/2014/main" id="{71533285-1355-4D80-118C-4D322375650C}"/>
                </a:ext>
              </a:extLst>
            </p:cNvPr>
            <p:cNvSpPr txBox="1"/>
            <p:nvPr/>
          </p:nvSpPr>
          <p:spPr>
            <a:xfrm>
              <a:off x="2843808" y="1736018"/>
              <a:ext cx="1368152" cy="36933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05E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Hyperbolic</a:t>
              </a:r>
            </a:p>
          </p:txBody>
        </p:sp>
      </p:grpSp>
      <p:cxnSp>
        <p:nvCxnSpPr>
          <p:cNvPr id="5" name="Conector recto 10">
            <a:extLst>
              <a:ext uri="{FF2B5EF4-FFF2-40B4-BE49-F238E27FC236}">
                <a16:creationId xmlns:a16="http://schemas.microsoft.com/office/drawing/2014/main" id="{25EF77DF-FB4D-1FBD-A295-77556FF1535F}"/>
              </a:ext>
            </a:extLst>
          </p:cNvPr>
          <p:cNvCxnSpPr>
            <a:cxnSpLocks/>
          </p:cNvCxnSpPr>
          <p:nvPr/>
        </p:nvCxnSpPr>
        <p:spPr bwMode="auto">
          <a:xfrm flipV="1">
            <a:off x="4716016" y="1556792"/>
            <a:ext cx="1152128" cy="4320480"/>
          </a:xfrm>
          <a:prstGeom prst="line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D23B8D-A3F3-9283-45D4-8A4670318FA4}"/>
                  </a:ext>
                </a:extLst>
              </p:cNvPr>
              <p:cNvSpPr txBox="1"/>
              <p:nvPr/>
            </p:nvSpPr>
            <p:spPr>
              <a:xfrm>
                <a:off x="8316417" y="1681063"/>
                <a:ext cx="504056" cy="492443"/>
              </a:xfrm>
              <a:prstGeom prst="rect">
                <a:avLst/>
              </a:prstGeom>
              <a:solidFill>
                <a:srgbClr val="CFE8EC"/>
              </a:solidFill>
              <a:ln w="381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es-E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s-E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</m:acc>
                    </m:oMath>
                  </m:oMathPara>
                </a14:m>
                <a:endParaRPr kumimoji="0" lang="en-E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D23B8D-A3F3-9283-45D4-8A4670318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6417" y="1681063"/>
                <a:ext cx="504056" cy="492443"/>
              </a:xfrm>
              <a:prstGeom prst="rect">
                <a:avLst/>
              </a:prstGeom>
              <a:blipFill>
                <a:blip r:embed="rId4"/>
                <a:stretch>
                  <a:fillRect b="-2381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4604C62C-F67C-D82D-5D35-273769E3543F}"/>
              </a:ext>
            </a:extLst>
          </p:cNvPr>
          <p:cNvCxnSpPr/>
          <p:nvPr/>
        </p:nvCxnSpPr>
        <p:spPr bwMode="auto">
          <a:xfrm rot="10800000">
            <a:off x="7740353" y="1556793"/>
            <a:ext cx="576065" cy="124271"/>
          </a:xfrm>
          <a:prstGeom prst="curvedConnector3">
            <a:avLst>
              <a:gd name="adj1" fmla="val 47631"/>
            </a:avLst>
          </a:prstGeom>
          <a:ln w="28575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1A318B28-EF53-1D8D-4C4A-323193B44CF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88640"/>
                <a:ext cx="9252519" cy="808038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US" sz="27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Hyperbolic regime: </a:t>
                </a:r>
                <a:br>
                  <a:rPr lang="en-US" sz="8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</a:br>
                <a:r>
                  <a:rPr lang="en-US" sz="27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The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e>
                      <m:sub>
                        <m:r>
                          <a:rPr lang="es-ES" sz="2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sz="2700" b="1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n-US" sz="27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increases with the energy </a:t>
                </a:r>
                <a:r>
                  <a:rPr lang="en-US" sz="2700" b="1" i="1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E</a:t>
                </a:r>
                <a:endParaRPr lang="en-US" sz="2800" b="1" i="1" dirty="0">
                  <a:solidFill>
                    <a:srgbClr val="FF0000"/>
                  </a:solidFill>
                  <a:latin typeface="Trebuchet MS" panose="020B0703020202090204" pitchFamily="34" charset="0"/>
                </a:endParaRPr>
              </a:p>
            </p:txBody>
          </p:sp>
        </mc:Choice>
        <mc:Fallback xmlns="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1A318B28-EF53-1D8D-4C4A-323193B44C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88640"/>
                <a:ext cx="9252519" cy="808038"/>
              </a:xfrm>
              <a:blipFill>
                <a:blip r:embed="rId5"/>
                <a:stretch>
                  <a:fillRect t="-6154" b="-13846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1A627B1B-1134-C01F-4AED-E5388BAE87CB}"/>
              </a:ext>
            </a:extLst>
          </p:cNvPr>
          <p:cNvSpPr/>
          <p:nvPr/>
        </p:nvSpPr>
        <p:spPr>
          <a:xfrm>
            <a:off x="5804710" y="6051396"/>
            <a:ext cx="789379" cy="745773"/>
          </a:xfrm>
          <a:prstGeom prst="ellipse">
            <a:avLst/>
          </a:prstGeom>
          <a:solidFill>
            <a:srgbClr val="CFE8EC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9808B6-3F49-DAE1-B0DD-270CC210C026}"/>
                  </a:ext>
                </a:extLst>
              </p:cNvPr>
              <p:cNvSpPr txBox="1"/>
              <p:nvPr/>
            </p:nvSpPr>
            <p:spPr>
              <a:xfrm>
                <a:off x="5532700" y="6115529"/>
                <a:ext cx="131245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ES" sz="28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28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𝝃</m:t>
                          </m:r>
                        </m:e>
                        <m:sub>
                          <m:r>
                            <a:rPr kumimoji="0" lang="es-ES" sz="28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E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9808B6-3F49-DAE1-B0DD-270CC210C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2700" y="6115529"/>
                <a:ext cx="1312455" cy="523220"/>
              </a:xfrm>
              <a:prstGeom prst="rect">
                <a:avLst/>
              </a:prstGeom>
              <a:blipFill>
                <a:blip r:embed="rId7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A76EEE6C-1EE5-E155-2D9D-2AB1ABD356E6}"/>
              </a:ext>
            </a:extLst>
          </p:cNvPr>
          <p:cNvCxnSpPr>
            <a:stCxn id="6" idx="0"/>
          </p:cNvCxnSpPr>
          <p:nvPr/>
        </p:nvCxnSpPr>
        <p:spPr>
          <a:xfrm rot="16200000" flipV="1">
            <a:off x="4865310" y="4717305"/>
            <a:ext cx="1583474" cy="1084707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81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6">
                <a:extLst>
                  <a:ext uri="{FF2B5EF4-FFF2-40B4-BE49-F238E27FC236}">
                    <a16:creationId xmlns:a16="http://schemas.microsoft.com/office/drawing/2014/main" id="{DA665CA4-C856-7B29-2956-69D8506BD553}"/>
                  </a:ext>
                </a:extLst>
              </p:cNvPr>
              <p:cNvSpPr txBox="1"/>
              <p:nvPr/>
            </p:nvSpPr>
            <p:spPr>
              <a:xfrm>
                <a:off x="1189463" y="6107983"/>
                <a:ext cx="7344937" cy="70788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Unusual</m:t>
                      </m:r>
                      <m: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trajectories</m:t>
                      </m:r>
                      <m: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decrease</m:t>
                      </m:r>
                      <m: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their</m:t>
                      </m:r>
                      <m: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energy</m:t>
                      </m:r>
                      <m: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and</m:t>
                      </m:r>
                      <m: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remain</m:t>
                      </m:r>
                      <m: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kumimoji="0" lang="es-E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in</m:t>
                      </m:r>
                      <m: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the</m:t>
                      </m:r>
                      <m: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scattering</m:t>
                      </m:r>
                      <m: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region</m:t>
                      </m:r>
                      <m: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during</m:t>
                      </m:r>
                      <m: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long</m:t>
                      </m:r>
                      <m: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transients</m:t>
                      </m:r>
                      <m:r>
                        <a:rPr kumimoji="0" lang="es-E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CuadroTexto 16">
                <a:extLst>
                  <a:ext uri="{FF2B5EF4-FFF2-40B4-BE49-F238E27FC236}">
                    <a16:creationId xmlns:a16="http://schemas.microsoft.com/office/drawing/2014/main" id="{DA665CA4-C856-7B29-2956-69D8506BD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463" y="6107983"/>
                <a:ext cx="7344937" cy="707886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6">
            <a:extLst>
              <a:ext uri="{FF2B5EF4-FFF2-40B4-BE49-F238E27FC236}">
                <a16:creationId xmlns:a16="http://schemas.microsoft.com/office/drawing/2014/main" id="{EE1422F7-4884-ABA5-A31B-4249AB1A2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98210"/>
            <a:ext cx="9117412" cy="38956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D7382DE-0A05-E34D-B516-BD064FBA6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252519" cy="80803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628C8"/>
                </a:solidFill>
                <a:latin typeface="Trebuchet MS" panose="020B0703020202090204" pitchFamily="34" charset="0"/>
              </a:rPr>
              <a:t>Why does noise-enhanced trapping occur?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DCD892-50F7-769D-D6AB-DE091F2607A3}"/>
                  </a:ext>
                </a:extLst>
              </p:cNvPr>
              <p:cNvSpPr txBox="1"/>
              <p:nvPr/>
            </p:nvSpPr>
            <p:spPr>
              <a:xfrm>
                <a:off x="1609235" y="1196752"/>
                <a:ext cx="1569689" cy="523220"/>
              </a:xfrm>
              <a:prstGeom prst="rect">
                <a:avLst/>
              </a:prstGeom>
              <a:solidFill>
                <a:srgbClr val="CFE8EC"/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=0.23</m:t>
                      </m:r>
                    </m:oMath>
                  </m:oMathPara>
                </a14:m>
                <a:endParaRPr kumimoji="0" lang="en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DCD892-50F7-769D-D6AB-DE091F260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235" y="1196752"/>
                <a:ext cx="1569689" cy="523220"/>
              </a:xfrm>
              <a:prstGeom prst="rect">
                <a:avLst/>
              </a:prstGeom>
              <a:blipFill>
                <a:blip r:embed="rId5"/>
                <a:stretch>
                  <a:fillRect r="-787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3F3F09-C3BF-A583-6BA2-3240412890CE}"/>
                  </a:ext>
                </a:extLst>
              </p:cNvPr>
              <p:cNvSpPr txBox="1"/>
              <p:nvPr/>
            </p:nvSpPr>
            <p:spPr>
              <a:xfrm>
                <a:off x="5100266" y="1168396"/>
                <a:ext cx="3182497" cy="528093"/>
              </a:xfrm>
              <a:prstGeom prst="rect">
                <a:avLst/>
              </a:prstGeom>
              <a:solidFill>
                <a:srgbClr val="CFE8EC"/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E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𝜉</m:t>
                          </m:r>
                        </m:e>
                        <m:sub>
                          <m:r>
                            <a:rPr kumimoji="0" lang="es-E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=6.31×</m:t>
                      </m:r>
                      <m:sSup>
                        <m:sSupPr>
                          <m:ctrlPr>
                            <a:rPr kumimoji="0" lang="es-E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s-E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lang="es-E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kumimoji="0" lang="en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3F3F09-C3BF-A583-6BA2-324041289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266" y="1168396"/>
                <a:ext cx="3182497" cy="528093"/>
              </a:xfrm>
              <a:prstGeom prst="rect">
                <a:avLst/>
              </a:prstGeom>
              <a:blipFill>
                <a:blip r:embed="rId6"/>
                <a:stretch>
                  <a:fillRect b="-15556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63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" descr="Diagrama&#10;&#10;Descripción generada automáticamente">
            <a:extLst>
              <a:ext uri="{FF2B5EF4-FFF2-40B4-BE49-F238E27FC236}">
                <a16:creationId xmlns:a16="http://schemas.microsoft.com/office/drawing/2014/main" id="{2BA10D90-EBD1-1DF9-7609-008C2F74C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68" y="1124744"/>
            <a:ext cx="6306800" cy="5730698"/>
          </a:xfrm>
          <a:prstGeom prst="rect">
            <a:avLst/>
          </a:prstGeom>
        </p:spPr>
      </p:pic>
      <p:pic>
        <p:nvPicPr>
          <p:cNvPr id="4" name="Imagen 6">
            <a:extLst>
              <a:ext uri="{FF2B5EF4-FFF2-40B4-BE49-F238E27FC236}">
                <a16:creationId xmlns:a16="http://schemas.microsoft.com/office/drawing/2014/main" id="{441422D2-A7A1-8502-B5EE-8CFB0A3CF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635" y="908720"/>
            <a:ext cx="2683509" cy="503675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3E077890-2113-B6FC-8998-7BA81C9BAB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44624"/>
                <a:ext cx="9252519" cy="808038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4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Noise-enhanced trapping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e>
                      <m:sub>
                        <m:r>
                          <a:rPr lang="es-E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endParaRPr lang="en-US" sz="4400" b="1" dirty="0">
                  <a:solidFill>
                    <a:srgbClr val="0628C8"/>
                  </a:solidFill>
                  <a:latin typeface="Trebuchet MS" panose="020B0703020202090204" pitchFamily="34" charset="0"/>
                </a:endParaRPr>
              </a:p>
            </p:txBody>
          </p:sp>
        </mc:Choice>
        <mc:Fallback xmlns="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3E077890-2113-B6FC-8998-7BA81C9BAB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44624"/>
                <a:ext cx="9252519" cy="808038"/>
              </a:xfrm>
              <a:blipFill>
                <a:blip r:embed="rId5"/>
                <a:stretch>
                  <a:fillRect t="-18462" b="-27692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2058BB5-EC52-11FB-31DB-F469ED1CE342}"/>
                  </a:ext>
                </a:extLst>
              </p:cNvPr>
              <p:cNvSpPr txBox="1"/>
              <p:nvPr/>
            </p:nvSpPr>
            <p:spPr>
              <a:xfrm>
                <a:off x="7308304" y="1196752"/>
                <a:ext cx="1569689" cy="523220"/>
              </a:xfrm>
              <a:prstGeom prst="rect">
                <a:avLst/>
              </a:prstGeom>
              <a:solidFill>
                <a:srgbClr val="CFE8EC"/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≥1/6</m:t>
                      </m:r>
                    </m:oMath>
                  </m:oMathPara>
                </a14:m>
                <a:endParaRPr kumimoji="0" lang="en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2058BB5-EC52-11FB-31DB-F469ED1CE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304" y="1196752"/>
                <a:ext cx="1569689" cy="523220"/>
              </a:xfrm>
              <a:prstGeom prst="rect">
                <a:avLst/>
              </a:prstGeom>
              <a:blipFill>
                <a:blip r:embed="rId6"/>
                <a:stretch>
                  <a:fillRect b="-15556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751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9">
            <a:extLst>
              <a:ext uri="{FF2B5EF4-FFF2-40B4-BE49-F238E27FC236}">
                <a16:creationId xmlns:a16="http://schemas.microsoft.com/office/drawing/2014/main" id="{9EF706D7-1ECB-1536-EA29-AE489E640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28798"/>
            <a:ext cx="5464042" cy="4964923"/>
          </a:xfrm>
          <a:prstGeom prst="rect">
            <a:avLst/>
          </a:prstGeom>
        </p:spPr>
      </p:pic>
      <p:pic>
        <p:nvPicPr>
          <p:cNvPr id="8" name="Imagen 6">
            <a:extLst>
              <a:ext uri="{FF2B5EF4-FFF2-40B4-BE49-F238E27FC236}">
                <a16:creationId xmlns:a16="http://schemas.microsoft.com/office/drawing/2014/main" id="{76C80374-D367-C894-F3F1-8D5427D45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97572"/>
            <a:ext cx="6408712" cy="5823301"/>
          </a:xfrm>
          <a:prstGeom prst="rect">
            <a:avLst/>
          </a:prstGeom>
        </p:spPr>
      </p:pic>
      <p:pic>
        <p:nvPicPr>
          <p:cNvPr id="10" name="Imagen 8">
            <a:extLst>
              <a:ext uri="{FF2B5EF4-FFF2-40B4-BE49-F238E27FC236}">
                <a16:creationId xmlns:a16="http://schemas.microsoft.com/office/drawing/2014/main" id="{B8D4815A-7612-5CCB-0895-244B3DB9B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38"/>
          <a:stretch/>
        </p:blipFill>
        <p:spPr>
          <a:xfrm>
            <a:off x="3970820" y="833067"/>
            <a:ext cx="1994447" cy="504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6C1950-522A-57E5-6E0C-3D6A4FD2B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252519" cy="80803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Dynamics for low noise intensity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522B6F2-A19D-B65C-5FC1-5D86B8A1F511}"/>
                  </a:ext>
                </a:extLst>
              </p:cNvPr>
              <p:cNvSpPr txBox="1"/>
              <p:nvPr/>
            </p:nvSpPr>
            <p:spPr>
              <a:xfrm>
                <a:off x="7308304" y="908720"/>
                <a:ext cx="1569689" cy="523220"/>
              </a:xfrm>
              <a:prstGeom prst="rect">
                <a:avLst/>
              </a:prstGeom>
              <a:solidFill>
                <a:srgbClr val="CFE8EC"/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≥1/6</m:t>
                      </m:r>
                    </m:oMath>
                  </m:oMathPara>
                </a14:m>
                <a:endParaRPr kumimoji="0" lang="en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522B6F2-A19D-B65C-5FC1-5D86B8A1F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304" y="908720"/>
                <a:ext cx="1569689" cy="523220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900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3" descr="Diagrama&#10;&#10;Descripción generada automáticamente">
            <a:extLst>
              <a:ext uri="{FF2B5EF4-FFF2-40B4-BE49-F238E27FC236}">
                <a16:creationId xmlns:a16="http://schemas.microsoft.com/office/drawing/2014/main" id="{466B1073-F15B-68A8-3F50-3D58CFBD5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28800"/>
            <a:ext cx="5464040" cy="4964921"/>
          </a:xfrm>
          <a:prstGeom prst="rect">
            <a:avLst/>
          </a:prstGeom>
        </p:spPr>
      </p:pic>
      <p:pic>
        <p:nvPicPr>
          <p:cNvPr id="13" name="Imagen 5" descr="Diagrama&#10;&#10;Descripción generada automáticamente">
            <a:extLst>
              <a:ext uri="{FF2B5EF4-FFF2-40B4-BE49-F238E27FC236}">
                <a16:creationId xmlns:a16="http://schemas.microsoft.com/office/drawing/2014/main" id="{8F40E39E-72BC-1B94-5766-C7C6D3A04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24745"/>
            <a:ext cx="6387374" cy="5803912"/>
          </a:xfrm>
          <a:prstGeom prst="rect">
            <a:avLst/>
          </a:prstGeom>
        </p:spPr>
      </p:pic>
      <p:pic>
        <p:nvPicPr>
          <p:cNvPr id="15" name="Imagen 7">
            <a:extLst>
              <a:ext uri="{FF2B5EF4-FFF2-40B4-BE49-F238E27FC236}">
                <a16:creationId xmlns:a16="http://schemas.microsoft.com/office/drawing/2014/main" id="{F2449A3E-0E2C-86EB-378E-ADADF6C30D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406"/>
          <a:stretch/>
        </p:blipFill>
        <p:spPr>
          <a:xfrm>
            <a:off x="4139952" y="832724"/>
            <a:ext cx="1999662" cy="58404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22FB9A-2F57-385A-3ED0-340DD0B42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252519" cy="80803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Dynamics for high noise intensity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8B4177-D6F2-C54A-5450-E3A6A8890065}"/>
                  </a:ext>
                </a:extLst>
              </p:cNvPr>
              <p:cNvSpPr txBox="1"/>
              <p:nvPr/>
            </p:nvSpPr>
            <p:spPr>
              <a:xfrm>
                <a:off x="7308304" y="908720"/>
                <a:ext cx="1569689" cy="523220"/>
              </a:xfrm>
              <a:prstGeom prst="rect">
                <a:avLst/>
              </a:prstGeom>
              <a:solidFill>
                <a:srgbClr val="DEEBF7"/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≥1/6</m:t>
                      </m:r>
                    </m:oMath>
                  </m:oMathPara>
                </a14:m>
                <a:endParaRPr kumimoji="0" lang="en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8B4177-D6F2-C54A-5450-E3A6A8890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304" y="908720"/>
                <a:ext cx="1569689" cy="523220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517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8C73FC2-785E-7F36-E50E-72A0BB8BB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7220"/>
            <a:ext cx="9144000" cy="782465"/>
          </a:xfrm>
        </p:spPr>
        <p:txBody>
          <a:bodyPr>
            <a:noAutofit/>
          </a:bodyPr>
          <a:lstStyle/>
          <a:p>
            <a:pPr algn="ctr"/>
            <a:r>
              <a:rPr lang="en-US" sz="2700" b="1" dirty="0">
                <a:solidFill>
                  <a:srgbClr val="0628C8"/>
                </a:solidFill>
                <a:latin typeface="Trebuchet MS" panose="020B0703020202090204" pitchFamily="34" charset="0"/>
              </a:rPr>
              <a:t>Noise activates escapes in closed Hamiltonian systems</a:t>
            </a:r>
            <a:endParaRPr lang="en-ES" sz="2700" b="1" dirty="0"/>
          </a:p>
        </p:txBody>
      </p:sp>
      <p:pic>
        <p:nvPicPr>
          <p:cNvPr id="3" name="Picture 2" descr="A close-up of a website&#10;&#10;Description automatically generated with low confidence">
            <a:extLst>
              <a:ext uri="{FF2B5EF4-FFF2-40B4-BE49-F238E27FC236}">
                <a16:creationId xmlns:a16="http://schemas.microsoft.com/office/drawing/2014/main" id="{0A9B9BFD-75C7-1681-BB88-F8D4894FC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" y="1254005"/>
            <a:ext cx="9085833" cy="39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4">
            <a:extLst>
              <a:ext uri="{FF2B5EF4-FFF2-40B4-BE49-F238E27FC236}">
                <a16:creationId xmlns:a16="http://schemas.microsoft.com/office/drawing/2014/main" id="{5925203C-69D6-1715-9151-261497DBDD4A}"/>
              </a:ext>
            </a:extLst>
          </p:cNvPr>
          <p:cNvSpPr txBox="1"/>
          <p:nvPr/>
        </p:nvSpPr>
        <p:spPr>
          <a:xfrm>
            <a:off x="5360020" y="144449"/>
            <a:ext cx="3720509" cy="923330"/>
          </a:xfrm>
          <a:prstGeom prst="rect">
            <a:avLst/>
          </a:prstGeom>
          <a:solidFill>
            <a:srgbClr val="FFFFFF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S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Due</a:t>
            </a:r>
            <a:r>
              <a:rPr lang="es-ES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to</a:t>
            </a:r>
            <a:r>
              <a:rPr lang="es-ES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the</a:t>
            </a:r>
            <a:r>
              <a:rPr lang="es-ES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energy</a:t>
            </a:r>
            <a:r>
              <a:rPr lang="es-ES" b="1" dirty="0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fluctuations</a:t>
            </a:r>
            <a:r>
              <a:rPr lang="es-ES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, </a:t>
            </a:r>
            <a:r>
              <a:rPr lang="es-ES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the</a:t>
            </a:r>
            <a:r>
              <a:rPr lang="es-ES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isopotential</a:t>
            </a:r>
            <a:r>
              <a:rPr lang="es-ES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curves </a:t>
            </a:r>
            <a:r>
              <a:rPr lang="es-ES" b="1" dirty="0">
                <a:solidFill>
                  <a:srgbClr val="00B050"/>
                </a:solidFill>
                <a:latin typeface="Trebuchet MS" panose="020B0703020202090204" pitchFamily="34" charset="0"/>
                <a:ea typeface="+mj-ea"/>
                <a:cs typeface="+mj-cs"/>
              </a:rPr>
              <a:t>open</a:t>
            </a:r>
            <a:r>
              <a:rPr lang="es-ES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and </a:t>
            </a:r>
            <a:r>
              <a:rPr lang="es-ES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the</a:t>
            </a:r>
            <a:r>
              <a:rPr lang="es-ES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particles</a:t>
            </a:r>
            <a:r>
              <a:rPr lang="es-ES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eventually</a:t>
            </a:r>
            <a:r>
              <a:rPr lang="es-ES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b="1" dirty="0">
                <a:solidFill>
                  <a:srgbClr val="C00000"/>
                </a:solidFill>
                <a:latin typeface="Trebuchet MS" panose="020B0703020202090204" pitchFamily="34" charset="0"/>
                <a:ea typeface="+mj-ea"/>
                <a:cs typeface="+mj-cs"/>
              </a:rPr>
              <a:t>escape</a:t>
            </a:r>
            <a:r>
              <a:rPr lang="es-ES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.</a:t>
            </a:r>
            <a:endParaRPr lang="en-US" b="1" dirty="0">
              <a:solidFill>
                <a:srgbClr val="0628C8"/>
              </a:solidFill>
              <a:latin typeface="Trebuchet MS" panose="020B0703020202090204" pitchFamily="34" charset="0"/>
              <a:ea typeface="+mj-ea"/>
              <a:cs typeface="+mj-cs"/>
            </a:endParaRPr>
          </a:p>
        </p:txBody>
      </p:sp>
      <p:sp>
        <p:nvSpPr>
          <p:cNvPr id="4" name="CuadroTexto 39">
            <a:extLst>
              <a:ext uri="{FF2B5EF4-FFF2-40B4-BE49-F238E27FC236}">
                <a16:creationId xmlns:a16="http://schemas.microsoft.com/office/drawing/2014/main" id="{7DCF04D0-0CF5-FD88-11B0-DC39E836B0C7}"/>
              </a:ext>
            </a:extLst>
          </p:cNvPr>
          <p:cNvSpPr txBox="1"/>
          <p:nvPr/>
        </p:nvSpPr>
        <p:spPr>
          <a:xfrm>
            <a:off x="63471" y="184223"/>
            <a:ext cx="3365719" cy="830997"/>
          </a:xfrm>
          <a:prstGeom prst="rect">
            <a:avLst/>
          </a:prstGeom>
          <a:solidFill>
            <a:srgbClr val="FFFFFF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Effects</a:t>
            </a:r>
            <a:r>
              <a:rPr lang="es-ES" sz="24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4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of</a:t>
            </a:r>
            <a:r>
              <a:rPr lang="es-ES" sz="24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4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noise</a:t>
            </a:r>
            <a:r>
              <a:rPr lang="es-ES" sz="24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in </a:t>
            </a:r>
            <a:r>
              <a:rPr lang="es-ES" sz="24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the</a:t>
            </a:r>
            <a:r>
              <a:rPr lang="es-ES" sz="24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br>
              <a:rPr lang="es-ES" sz="24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</a:br>
            <a:r>
              <a:rPr lang="es-ES" sz="24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closed</a:t>
            </a:r>
            <a:r>
              <a:rPr lang="es-ES" sz="24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4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regime</a:t>
            </a:r>
            <a:endParaRPr lang="en-US" sz="2400" b="1" dirty="0">
              <a:solidFill>
                <a:srgbClr val="0628C8"/>
              </a:solidFill>
              <a:latin typeface="Trebuchet MS" panose="020B0703020202090204" pitchFamily="34" charset="0"/>
              <a:ea typeface="+mj-ea"/>
              <a:cs typeface="+mj-cs"/>
            </a:endParaRPr>
          </a:p>
        </p:txBody>
      </p:sp>
      <p:pic>
        <p:nvPicPr>
          <p:cNvPr id="6" name="Imagen 2">
            <a:extLst>
              <a:ext uri="{FF2B5EF4-FFF2-40B4-BE49-F238E27FC236}">
                <a16:creationId xmlns:a16="http://schemas.microsoft.com/office/drawing/2014/main" id="{A2F9F702-E2CE-9B99-DE72-45E4679BE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254732"/>
            <a:ext cx="6574592" cy="5541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1240B5-1047-57E2-09B5-8BC260AEBFA6}"/>
                  </a:ext>
                </a:extLst>
              </p:cNvPr>
              <p:cNvSpPr txBox="1"/>
              <p:nvPr/>
            </p:nvSpPr>
            <p:spPr>
              <a:xfrm>
                <a:off x="3573124" y="378183"/>
                <a:ext cx="1569689" cy="523220"/>
              </a:xfrm>
              <a:prstGeom prst="rect">
                <a:avLst/>
              </a:prstGeom>
              <a:solidFill>
                <a:srgbClr val="DEEBF7"/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≤1/6</m:t>
                      </m:r>
                    </m:oMath>
                  </m:oMathPara>
                </a14:m>
                <a:endParaRPr kumimoji="0" lang="en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1240B5-1047-57E2-09B5-8BC260AEB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3124" y="378183"/>
                <a:ext cx="1569689" cy="523220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02E1697-B2B2-A03D-C08D-22521AFF20A9}"/>
              </a:ext>
            </a:extLst>
          </p:cNvPr>
          <p:cNvSpPr txBox="1"/>
          <p:nvPr/>
        </p:nvSpPr>
        <p:spPr>
          <a:xfrm>
            <a:off x="28984" y="3573016"/>
            <a:ext cx="107753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Noiseless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F43A5F-D133-5CCA-7168-68754E4CD556}"/>
              </a:ext>
            </a:extLst>
          </p:cNvPr>
          <p:cNvSpPr txBox="1"/>
          <p:nvPr/>
        </p:nvSpPr>
        <p:spPr>
          <a:xfrm>
            <a:off x="7914104" y="3573016"/>
            <a:ext cx="122321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ES" b="1" dirty="0">
                <a:latin typeface="Calibri" panose="020F0502020204030204"/>
              </a:rPr>
              <a:t>With noise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77ED11-E9C6-CC36-C7D8-7A3C74A1B0FD}"/>
              </a:ext>
            </a:extLst>
          </p:cNvPr>
          <p:cNvSpPr txBox="1"/>
          <p:nvPr/>
        </p:nvSpPr>
        <p:spPr>
          <a:xfrm>
            <a:off x="1183979" y="1227348"/>
            <a:ext cx="3365719" cy="5541444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1AF59D-0AF4-C6FB-5FD7-227C7F396945}"/>
              </a:ext>
            </a:extLst>
          </p:cNvPr>
          <p:cNvSpPr txBox="1"/>
          <p:nvPr/>
        </p:nvSpPr>
        <p:spPr>
          <a:xfrm>
            <a:off x="4603049" y="1227348"/>
            <a:ext cx="3259017" cy="5541444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3">
            <a:extLst>
              <a:ext uri="{FF2B5EF4-FFF2-40B4-BE49-F238E27FC236}">
                <a16:creationId xmlns:a16="http://schemas.microsoft.com/office/drawing/2014/main" id="{F7A6400B-B8BF-C1A6-5B5F-883561860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641" y="1196752"/>
            <a:ext cx="7014376" cy="5661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871F2E2F-8FB4-BB4D-4965-597E0FAD8DD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108519" y="116632"/>
                <a:ext cx="9361039" cy="808038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en-US" sz="30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Evolution of the energy of three simulations starting at the same initial condition with </a:t>
                </a:r>
                <a14:m>
                  <m:oMath xmlns:m="http://schemas.openxmlformats.org/officeDocument/2006/math">
                    <m:r>
                      <a:rPr lang="es-ES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𝝃</m:t>
                    </m:r>
                    <m:r>
                      <a:rPr lang="es-ES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s-E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s-E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lang="en-ES" sz="3000" b="1" dirty="0"/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871F2E2F-8FB4-BB4D-4965-597E0FAD8D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108519" y="116632"/>
                <a:ext cx="9361039" cy="808038"/>
              </a:xfrm>
              <a:blipFill>
                <a:blip r:embed="rId4"/>
                <a:stretch>
                  <a:fillRect l="-813" t="-20313" b="-29688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9E3480B-3C1D-D3DC-BB3B-C4F3E8E803A3}"/>
                  </a:ext>
                </a:extLst>
              </p:cNvPr>
              <p:cNvSpPr txBox="1"/>
              <p:nvPr/>
            </p:nvSpPr>
            <p:spPr>
              <a:xfrm>
                <a:off x="349944" y="2298906"/>
                <a:ext cx="1569689" cy="523220"/>
              </a:xfrm>
              <a:prstGeom prst="rect">
                <a:avLst/>
              </a:prstGeom>
              <a:solidFill>
                <a:srgbClr val="DEEBF7"/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=1/6</m:t>
                      </m:r>
                    </m:oMath>
                  </m:oMathPara>
                </a14:m>
                <a:endParaRPr kumimoji="0" lang="en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9E3480B-3C1D-D3DC-BB3B-C4F3E8E80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44" y="2298906"/>
                <a:ext cx="1569689" cy="523220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urved Connector 3">
            <a:extLst>
              <a:ext uri="{FF2B5EF4-FFF2-40B4-BE49-F238E27FC236}">
                <a16:creationId xmlns:a16="http://schemas.microsoft.com/office/drawing/2014/main" id="{04B377CA-AEAE-9F73-7F9A-B67B6EC8EE5F}"/>
              </a:ext>
            </a:extLst>
          </p:cNvPr>
          <p:cNvCxnSpPr>
            <a:stCxn id="2" idx="3"/>
          </p:cNvCxnSpPr>
          <p:nvPr/>
        </p:nvCxnSpPr>
        <p:spPr>
          <a:xfrm>
            <a:off x="1919633" y="2560516"/>
            <a:ext cx="632181" cy="342172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47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93A443DD-8249-7C52-235A-982E8541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elfi knjižare ...">
            <a:extLst>
              <a:ext uri="{FF2B5EF4-FFF2-40B4-BE49-F238E27FC236}">
                <a16:creationId xmlns:a16="http://schemas.microsoft.com/office/drawing/2014/main" id="{007800B6-2073-D5EF-DCED-6790566E8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896" y="284480"/>
            <a:ext cx="4454834" cy="618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045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9">
            <a:extLst>
              <a:ext uri="{FF2B5EF4-FFF2-40B4-BE49-F238E27FC236}">
                <a16:creationId xmlns:a16="http://schemas.microsoft.com/office/drawing/2014/main" id="{54C7AA74-7F36-C8F7-A48D-2D0810979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052736"/>
            <a:ext cx="6902986" cy="58052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AB0FE03-F2C2-8F7F-4462-59CCC64B9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19" y="116632"/>
            <a:ext cx="9361039" cy="808038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rgbClr val="0628C8"/>
                </a:solidFill>
                <a:latin typeface="Trebuchet MS" panose="020B0703020202090204" pitchFamily="34" charset="0"/>
              </a:rPr>
              <a:t>The evolution of the average escape time is explained by two different algebraic scaling laws</a:t>
            </a:r>
            <a:endParaRPr lang="en-ES" sz="3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DC04AC-2158-F392-8225-28CF5DD8768C}"/>
                  </a:ext>
                </a:extLst>
              </p:cNvPr>
              <p:cNvSpPr txBox="1"/>
              <p:nvPr/>
            </p:nvSpPr>
            <p:spPr>
              <a:xfrm>
                <a:off x="5724128" y="1674165"/>
                <a:ext cx="1724383" cy="530915"/>
              </a:xfrm>
              <a:prstGeom prst="rect">
                <a:avLst/>
              </a:prstGeom>
              <a:solidFill>
                <a:srgbClr val="DEEBF7"/>
              </a:solidFill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es-E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s-E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</m:acc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sSup>
                        <m:sSupPr>
                          <m:ctrlPr>
                            <a:rPr kumimoji="0" lang="es-E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s-E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𝜉</m:t>
                          </m:r>
                        </m:e>
                        <m:sup>
                          <m:r>
                            <a:rPr kumimoji="0" lang="es-E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s-E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p>
                      </m:sSup>
                    </m:oMath>
                  </m:oMathPara>
                </a14:m>
                <a:endParaRPr kumimoji="0" lang="es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DC04AC-2158-F392-8225-28CF5DD87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1674165"/>
                <a:ext cx="1724383" cy="530915"/>
              </a:xfrm>
              <a:prstGeom prst="rect">
                <a:avLst/>
              </a:prstGeom>
              <a:blipFill>
                <a:blip r:embed="rId4"/>
                <a:stretch>
                  <a:fillRect b="-13043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FDB7279-0DE8-7FAD-A475-687C94B4F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950" y="2708955"/>
            <a:ext cx="1562100" cy="762000"/>
          </a:xfrm>
          <a:prstGeom prst="rect">
            <a:avLst/>
          </a:prstGeom>
          <a:solidFill>
            <a:srgbClr val="FFFF00">
              <a:alpha val="45000"/>
            </a:srgbClr>
          </a:solidFill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6080C9-7ED5-B4E7-D4B9-7677AC688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184" y="4917135"/>
            <a:ext cx="1917700" cy="533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9473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EBD72E-07E8-DD2D-96DD-D9D32F97AB6E}"/>
              </a:ext>
            </a:extLst>
          </p:cNvPr>
          <p:cNvGrpSpPr/>
          <p:nvPr/>
        </p:nvGrpSpPr>
        <p:grpSpPr>
          <a:xfrm>
            <a:off x="1043606" y="985750"/>
            <a:ext cx="6840758" cy="5872250"/>
            <a:chOff x="4362423" y="43624"/>
            <a:chExt cx="4098009" cy="3415143"/>
          </a:xfrm>
        </p:grpSpPr>
        <p:pic>
          <p:nvPicPr>
            <p:cNvPr id="4" name="Imagen 41">
              <a:extLst>
                <a:ext uri="{FF2B5EF4-FFF2-40B4-BE49-F238E27FC236}">
                  <a16:creationId xmlns:a16="http://schemas.microsoft.com/office/drawing/2014/main" id="{FD80933D-C3C0-2370-FA73-8BB6721B4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893"/>
            <a:stretch/>
          </p:blipFill>
          <p:spPr>
            <a:xfrm>
              <a:off x="4362423" y="43624"/>
              <a:ext cx="4098009" cy="3415143"/>
            </a:xfrm>
            <a:prstGeom prst="rect">
              <a:avLst/>
            </a:prstGeom>
          </p:spPr>
        </p:pic>
        <p:cxnSp>
          <p:nvCxnSpPr>
            <p:cNvPr id="9" name="Conector recto de flecha 3">
              <a:extLst>
                <a:ext uri="{FF2B5EF4-FFF2-40B4-BE49-F238E27FC236}">
                  <a16:creationId xmlns:a16="http://schemas.microsoft.com/office/drawing/2014/main" id="{B7234416-48DE-B902-3986-0A4647DCC89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357935" y="692696"/>
              <a:ext cx="504056" cy="432048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CuadroTexto 18">
              <a:extLst>
                <a:ext uri="{FF2B5EF4-FFF2-40B4-BE49-F238E27FC236}">
                  <a16:creationId xmlns:a16="http://schemas.microsoft.com/office/drawing/2014/main" id="{76A51A05-EDA8-6510-ECF0-7C0C6D4FC7EB}"/>
                </a:ext>
              </a:extLst>
            </p:cNvPr>
            <p:cNvSpPr txBox="1"/>
            <p:nvPr/>
          </p:nvSpPr>
          <p:spPr>
            <a:xfrm>
              <a:off x="6696236" y="384919"/>
              <a:ext cx="756084" cy="307777"/>
            </a:xfrm>
            <a:prstGeom prst="rect">
              <a:avLst/>
            </a:prstGeom>
            <a:solidFill>
              <a:srgbClr val="CFE8EC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605E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KAM</a:t>
              </a:r>
            </a:p>
          </p:txBody>
        </p:sp>
      </p:grpSp>
      <p:sp>
        <p:nvSpPr>
          <p:cNvPr id="12" name="CuadroTexto 24">
            <a:extLst>
              <a:ext uri="{FF2B5EF4-FFF2-40B4-BE49-F238E27FC236}">
                <a16:creationId xmlns:a16="http://schemas.microsoft.com/office/drawing/2014/main" id="{4C3F6756-A58E-2FDB-9480-6C4D78DF3CD1}"/>
              </a:ext>
            </a:extLst>
          </p:cNvPr>
          <p:cNvSpPr txBox="1"/>
          <p:nvPr/>
        </p:nvSpPr>
        <p:spPr>
          <a:xfrm>
            <a:off x="4374691" y="476993"/>
            <a:ext cx="450509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err="1">
                <a:solidFill>
                  <a:srgbClr val="00B050"/>
                </a:solidFill>
                <a:latin typeface="Trebuchet MS" panose="020B0703020202090204" pitchFamily="34" charset="0"/>
                <a:ea typeface="+mj-ea"/>
                <a:cs typeface="+mj-cs"/>
              </a:rPr>
              <a:t>Stickiness</a:t>
            </a:r>
            <a:r>
              <a:rPr lang="es-ES" sz="2400" b="1" dirty="0">
                <a:solidFill>
                  <a:srgbClr val="00B050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400" b="1" dirty="0" err="1">
                <a:solidFill>
                  <a:srgbClr val="00B050"/>
                </a:solidFill>
                <a:latin typeface="Trebuchet MS" panose="020B0703020202090204" pitchFamily="34" charset="0"/>
                <a:ea typeface="+mj-ea"/>
                <a:cs typeface="+mj-cs"/>
              </a:rPr>
              <a:t>influences</a:t>
            </a:r>
            <a:r>
              <a:rPr lang="es-ES" sz="2400" b="1" dirty="0">
                <a:solidFill>
                  <a:srgbClr val="00B050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4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the</a:t>
            </a:r>
            <a:r>
              <a:rPr lang="es-ES" sz="24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br>
              <a:rPr lang="es-ES" sz="24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</a:br>
            <a:r>
              <a:rPr lang="es-ES" sz="24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escape </a:t>
            </a:r>
            <a:r>
              <a:rPr lang="es-ES" sz="24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dynamics</a:t>
            </a:r>
            <a:endParaRPr lang="en-US" sz="2400" b="1" dirty="0">
              <a:solidFill>
                <a:srgbClr val="0628C8"/>
              </a:solidFill>
              <a:latin typeface="Trebuchet MS" panose="020B0703020202090204" pitchFamily="34" charset="0"/>
              <a:ea typeface="+mj-ea"/>
              <a:cs typeface="+mj-cs"/>
            </a:endParaRPr>
          </a:p>
        </p:txBody>
      </p:sp>
      <p:sp>
        <p:nvSpPr>
          <p:cNvPr id="3" name="CuadroTexto 14">
            <a:extLst>
              <a:ext uri="{FF2B5EF4-FFF2-40B4-BE49-F238E27FC236}">
                <a16:creationId xmlns:a16="http://schemas.microsoft.com/office/drawing/2014/main" id="{83C21B7B-6478-E042-E9BA-C77EA4938548}"/>
              </a:ext>
            </a:extLst>
          </p:cNvPr>
          <p:cNvSpPr txBox="1"/>
          <p:nvPr/>
        </p:nvSpPr>
        <p:spPr>
          <a:xfrm>
            <a:off x="199585" y="107516"/>
            <a:ext cx="370427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S" sz="1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Initial</a:t>
            </a:r>
            <a:r>
              <a:rPr lang="es-ES" sz="1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1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conditions</a:t>
            </a:r>
            <a:r>
              <a:rPr lang="es-ES" sz="1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1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within</a:t>
            </a:r>
            <a:r>
              <a:rPr lang="es-ES" sz="1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1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the</a:t>
            </a:r>
            <a:r>
              <a:rPr lang="es-ES" sz="1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1600" b="1" dirty="0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KAM </a:t>
            </a:r>
            <a:br>
              <a:rPr lang="es-ES" sz="1600" b="1" dirty="0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</a:br>
            <a:r>
              <a:rPr lang="es-ES" sz="1600" b="1" dirty="0" err="1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islands</a:t>
            </a:r>
            <a:r>
              <a:rPr lang="es-ES" sz="1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1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of</a:t>
            </a:r>
            <a:r>
              <a:rPr lang="es-ES" sz="1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1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the</a:t>
            </a:r>
            <a:r>
              <a:rPr lang="es-ES" sz="1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1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deterministic</a:t>
            </a:r>
            <a:r>
              <a:rPr lang="es-ES" sz="1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1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system</a:t>
            </a:r>
            <a:r>
              <a:rPr lang="es-ES" sz="1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1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have</a:t>
            </a:r>
            <a:r>
              <a:rPr lang="es-ES" sz="1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1600" b="1" dirty="0" err="1">
                <a:solidFill>
                  <a:srgbClr val="00B050"/>
                </a:solidFill>
                <a:latin typeface="Trebuchet MS" panose="020B0703020202090204" pitchFamily="34" charset="0"/>
                <a:ea typeface="+mj-ea"/>
                <a:cs typeface="+mj-cs"/>
              </a:rPr>
              <a:t>higher</a:t>
            </a:r>
            <a:r>
              <a:rPr lang="es-ES" sz="1600" b="1" dirty="0">
                <a:solidFill>
                  <a:srgbClr val="00B050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1600" b="1" dirty="0" err="1">
                <a:solidFill>
                  <a:srgbClr val="00B050"/>
                </a:solidFill>
                <a:latin typeface="Trebuchet MS" panose="020B0703020202090204" pitchFamily="34" charset="0"/>
                <a:ea typeface="+mj-ea"/>
                <a:cs typeface="+mj-cs"/>
              </a:rPr>
              <a:t>average</a:t>
            </a:r>
            <a:r>
              <a:rPr lang="es-ES" sz="1600" b="1" dirty="0">
                <a:solidFill>
                  <a:srgbClr val="00B050"/>
                </a:solidFill>
                <a:latin typeface="Trebuchet MS" panose="020B0703020202090204" pitchFamily="34" charset="0"/>
                <a:ea typeface="+mj-ea"/>
                <a:cs typeface="+mj-cs"/>
              </a:rPr>
              <a:t> escape time</a:t>
            </a:r>
            <a:endParaRPr lang="en-US" sz="1600" b="1" dirty="0">
              <a:solidFill>
                <a:srgbClr val="00B050"/>
              </a:solidFill>
              <a:latin typeface="Trebuchet MS" panose="020B0703020202090204" pitchFamily="34" charset="0"/>
              <a:ea typeface="+mj-ea"/>
              <a:cs typeface="+mj-cs"/>
            </a:endParaRPr>
          </a:p>
        </p:txBody>
      </p:sp>
      <p:sp>
        <p:nvSpPr>
          <p:cNvPr id="5" name="CuadroTexto 44">
            <a:extLst>
              <a:ext uri="{FF2B5EF4-FFF2-40B4-BE49-F238E27FC236}">
                <a16:creationId xmlns:a16="http://schemas.microsoft.com/office/drawing/2014/main" id="{27C41AC9-15E9-E6B0-846D-D37BD3C944F6}"/>
              </a:ext>
            </a:extLst>
          </p:cNvPr>
          <p:cNvSpPr txBox="1"/>
          <p:nvPr/>
        </p:nvSpPr>
        <p:spPr>
          <a:xfrm>
            <a:off x="2051720" y="1591647"/>
            <a:ext cx="1723439" cy="461665"/>
          </a:xfrm>
          <a:prstGeom prst="rect">
            <a:avLst/>
          </a:prstGeom>
          <a:solidFill>
            <a:srgbClr val="CFE8E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Low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02CD3E-3E43-5A7F-6D6C-A14CE5BFCBB8}"/>
                  </a:ext>
                </a:extLst>
              </p:cNvPr>
              <p:cNvSpPr txBox="1"/>
              <p:nvPr/>
            </p:nvSpPr>
            <p:spPr>
              <a:xfrm>
                <a:off x="8100392" y="1405755"/>
                <a:ext cx="504056" cy="492443"/>
              </a:xfrm>
              <a:prstGeom prst="rect">
                <a:avLst/>
              </a:prstGeom>
              <a:solidFill>
                <a:srgbClr val="CFE8EC"/>
              </a:solidFill>
              <a:ln w="381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es-E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s-E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</m:acc>
                    </m:oMath>
                  </m:oMathPara>
                </a14:m>
                <a:endParaRPr kumimoji="0" lang="en-E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02CD3E-3E43-5A7F-6D6C-A14CE5BFC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392" y="1405755"/>
                <a:ext cx="504056" cy="492443"/>
              </a:xfrm>
              <a:prstGeom prst="rect">
                <a:avLst/>
              </a:prstGeom>
              <a:blipFill>
                <a:blip r:embed="rId4"/>
                <a:stretch>
                  <a:fillRect b="-2381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FDB7A98C-0A1F-25DF-1313-0AABC12C0C96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7164288" y="1412778"/>
            <a:ext cx="936106" cy="239198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17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3">
            <a:extLst>
              <a:ext uri="{FF2B5EF4-FFF2-40B4-BE49-F238E27FC236}">
                <a16:creationId xmlns:a16="http://schemas.microsoft.com/office/drawing/2014/main" id="{A5055335-F45C-4FC3-F913-CDD948937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023498"/>
            <a:ext cx="7186585" cy="5840930"/>
          </a:xfrm>
          <a:prstGeom prst="rect">
            <a:avLst/>
          </a:prstGeom>
        </p:spPr>
      </p:pic>
      <p:sp>
        <p:nvSpPr>
          <p:cNvPr id="11" name="CuadroTexto 23">
            <a:extLst>
              <a:ext uri="{FF2B5EF4-FFF2-40B4-BE49-F238E27FC236}">
                <a16:creationId xmlns:a16="http://schemas.microsoft.com/office/drawing/2014/main" id="{1C13DCC9-DAAB-FD5E-2A7B-D3F5F25D4F6B}"/>
              </a:ext>
            </a:extLst>
          </p:cNvPr>
          <p:cNvSpPr txBox="1"/>
          <p:nvPr/>
        </p:nvSpPr>
        <p:spPr>
          <a:xfrm>
            <a:off x="227870" y="196267"/>
            <a:ext cx="3547289" cy="707886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Roughly</a:t>
            </a:r>
            <a:r>
              <a:rPr lang="es-ES" sz="20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000" b="1" dirty="0" err="1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uniform</a:t>
            </a:r>
            <a:r>
              <a:rPr lang="es-ES" sz="20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0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average</a:t>
            </a:r>
            <a:r>
              <a:rPr lang="es-ES" sz="20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</a:p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00B050"/>
                </a:solidFill>
                <a:latin typeface="Trebuchet MS" panose="020B0703020202090204" pitchFamily="34" charset="0"/>
                <a:ea typeface="+mj-ea"/>
                <a:cs typeface="+mj-cs"/>
              </a:rPr>
              <a:t>escape time </a:t>
            </a:r>
            <a:r>
              <a:rPr lang="es-ES" sz="2000" b="1" dirty="0" err="1">
                <a:solidFill>
                  <a:srgbClr val="00B050"/>
                </a:solidFill>
                <a:latin typeface="Trebuchet MS" panose="020B0703020202090204" pitchFamily="34" charset="0"/>
                <a:ea typeface="+mj-ea"/>
                <a:cs typeface="+mj-cs"/>
              </a:rPr>
              <a:t>distribution</a:t>
            </a:r>
            <a:endParaRPr lang="en-US" sz="2000" b="1" dirty="0">
              <a:solidFill>
                <a:srgbClr val="00B050"/>
              </a:solidFill>
              <a:latin typeface="Trebuchet MS" panose="020B0703020202090204" pitchFamily="34" charset="0"/>
              <a:ea typeface="+mj-ea"/>
              <a:cs typeface="+mj-cs"/>
            </a:endParaRPr>
          </a:p>
        </p:txBody>
      </p:sp>
      <p:sp>
        <p:nvSpPr>
          <p:cNvPr id="13" name="CuadroTexto 25">
            <a:extLst>
              <a:ext uri="{FF2B5EF4-FFF2-40B4-BE49-F238E27FC236}">
                <a16:creationId xmlns:a16="http://schemas.microsoft.com/office/drawing/2014/main" id="{26B6B001-A32E-D4CE-CC40-1C596B6E1A25}"/>
              </a:ext>
            </a:extLst>
          </p:cNvPr>
          <p:cNvSpPr txBox="1"/>
          <p:nvPr/>
        </p:nvSpPr>
        <p:spPr>
          <a:xfrm>
            <a:off x="4286738" y="194335"/>
            <a:ext cx="4680520" cy="707886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 err="1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Stickiness</a:t>
            </a:r>
            <a:r>
              <a:rPr lang="es-ES" sz="2000" b="1" dirty="0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000" b="1" dirty="0" err="1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does</a:t>
            </a:r>
            <a:r>
              <a:rPr lang="es-ES" sz="2000" b="1" dirty="0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000" b="1" dirty="0" err="1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not</a:t>
            </a:r>
            <a:r>
              <a:rPr lang="es-ES" sz="2000" b="1" dirty="0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000" b="1" dirty="0" err="1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influence</a:t>
            </a:r>
            <a:r>
              <a:rPr lang="es-ES" sz="2000" b="1" dirty="0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0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the</a:t>
            </a:r>
            <a:r>
              <a:rPr lang="es-ES" sz="20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br>
              <a:rPr lang="es-ES" sz="20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</a:br>
            <a:r>
              <a:rPr lang="es-ES" sz="20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escape </a:t>
            </a:r>
            <a:r>
              <a:rPr lang="es-ES" sz="20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dynamics</a:t>
            </a:r>
            <a:endParaRPr lang="en-US" sz="2000" b="1" dirty="0">
              <a:solidFill>
                <a:srgbClr val="0628C8"/>
              </a:solidFill>
              <a:latin typeface="Trebuchet MS" panose="020B0703020202090204" pitchFamily="34" charset="0"/>
              <a:ea typeface="+mj-ea"/>
              <a:cs typeface="+mj-cs"/>
            </a:endParaRPr>
          </a:p>
        </p:txBody>
      </p:sp>
      <p:sp>
        <p:nvSpPr>
          <p:cNvPr id="2" name="CuadroTexto 44">
            <a:extLst>
              <a:ext uri="{FF2B5EF4-FFF2-40B4-BE49-F238E27FC236}">
                <a16:creationId xmlns:a16="http://schemas.microsoft.com/office/drawing/2014/main" id="{3638234B-1312-DAC1-3BDE-C90FD9F4B215}"/>
              </a:ext>
            </a:extLst>
          </p:cNvPr>
          <p:cNvSpPr txBox="1"/>
          <p:nvPr/>
        </p:nvSpPr>
        <p:spPr>
          <a:xfrm>
            <a:off x="2051720" y="1591647"/>
            <a:ext cx="1723439" cy="461665"/>
          </a:xfrm>
          <a:prstGeom prst="rect">
            <a:avLst/>
          </a:prstGeom>
          <a:solidFill>
            <a:srgbClr val="CFE8E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High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D9F5042-0D29-CEFC-D4DB-A061F56A5217}"/>
                  </a:ext>
                </a:extLst>
              </p:cNvPr>
              <p:cNvSpPr txBox="1"/>
              <p:nvPr/>
            </p:nvSpPr>
            <p:spPr>
              <a:xfrm>
                <a:off x="8275735" y="1405755"/>
                <a:ext cx="504056" cy="492443"/>
              </a:xfrm>
              <a:prstGeom prst="rect">
                <a:avLst/>
              </a:prstGeom>
              <a:solidFill>
                <a:srgbClr val="CFE8EC"/>
              </a:solidFill>
              <a:ln w="381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es-E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s-E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</m:acc>
                    </m:oMath>
                  </m:oMathPara>
                </a14:m>
                <a:endParaRPr kumimoji="0" lang="en-E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D9F5042-0D29-CEFC-D4DB-A061F56A5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735" y="1405755"/>
                <a:ext cx="504056" cy="492443"/>
              </a:xfrm>
              <a:prstGeom prst="rect">
                <a:avLst/>
              </a:prstGeom>
              <a:blipFill>
                <a:blip r:embed="rId4"/>
                <a:stretch>
                  <a:fillRect b="-2381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urved Connector 3">
            <a:extLst>
              <a:ext uri="{FF2B5EF4-FFF2-40B4-BE49-F238E27FC236}">
                <a16:creationId xmlns:a16="http://schemas.microsoft.com/office/drawing/2014/main" id="{A79D8EDD-53D7-8602-D44E-BBB98A16E2C2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7308304" y="1412778"/>
            <a:ext cx="936106" cy="239198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23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B6CDD2-45DD-39F5-C0E7-3BCC87141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772816"/>
            <a:ext cx="7851194" cy="31032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3">
                <a:extLst>
                  <a:ext uri="{FF2B5EF4-FFF2-40B4-BE49-F238E27FC236}">
                    <a16:creationId xmlns:a16="http://schemas.microsoft.com/office/drawing/2014/main" id="{B6ED197F-FC55-B27D-7FBF-41B86D3DDA19}"/>
                  </a:ext>
                </a:extLst>
              </p:cNvPr>
              <p:cNvSpPr txBox="1"/>
              <p:nvPr/>
            </p:nvSpPr>
            <p:spPr>
              <a:xfrm>
                <a:off x="2411760" y="4990812"/>
                <a:ext cx="1298657" cy="369332"/>
              </a:xfrm>
              <a:prstGeom prst="rect">
                <a:avLst/>
              </a:prstGeom>
              <a:solidFill>
                <a:srgbClr val="DEEBF7"/>
              </a:solidFill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E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𝜉</m:t>
                      </m:r>
                      <m:r>
                        <a:rPr kumimoji="0" lang="es-E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s-E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s-E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es-E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−7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05E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CuadroTexto 3">
                <a:extLst>
                  <a:ext uri="{FF2B5EF4-FFF2-40B4-BE49-F238E27FC236}">
                    <a16:creationId xmlns:a16="http://schemas.microsoft.com/office/drawing/2014/main" id="{B6ED197F-FC55-B27D-7FBF-41B86D3DD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4990812"/>
                <a:ext cx="1298657" cy="369332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Elipse 5">
            <a:extLst>
              <a:ext uri="{FF2B5EF4-FFF2-40B4-BE49-F238E27FC236}">
                <a16:creationId xmlns:a16="http://schemas.microsoft.com/office/drawing/2014/main" id="{941EE201-D40A-B4C1-E554-F62866A1FBA5}"/>
              </a:ext>
            </a:extLst>
          </p:cNvPr>
          <p:cNvSpPr/>
          <p:nvPr/>
        </p:nvSpPr>
        <p:spPr bwMode="auto">
          <a:xfrm>
            <a:off x="4211960" y="4350452"/>
            <a:ext cx="576064" cy="360040"/>
          </a:xfrm>
          <a:prstGeom prst="ellipse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6" name="Elipse 6">
            <a:extLst>
              <a:ext uri="{FF2B5EF4-FFF2-40B4-BE49-F238E27FC236}">
                <a16:creationId xmlns:a16="http://schemas.microsoft.com/office/drawing/2014/main" id="{DD5690BC-A79B-528A-C0EB-15C0D152B986}"/>
              </a:ext>
            </a:extLst>
          </p:cNvPr>
          <p:cNvSpPr/>
          <p:nvPr/>
        </p:nvSpPr>
        <p:spPr bwMode="auto">
          <a:xfrm>
            <a:off x="8262207" y="4354191"/>
            <a:ext cx="576064" cy="360040"/>
          </a:xfrm>
          <a:prstGeom prst="ellipse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7">
                <a:extLst>
                  <a:ext uri="{FF2B5EF4-FFF2-40B4-BE49-F238E27FC236}">
                    <a16:creationId xmlns:a16="http://schemas.microsoft.com/office/drawing/2014/main" id="{030735A4-E12F-F760-ECF5-4CA271DECEC3}"/>
                  </a:ext>
                </a:extLst>
              </p:cNvPr>
              <p:cNvSpPr txBox="1"/>
              <p:nvPr/>
            </p:nvSpPr>
            <p:spPr>
              <a:xfrm>
                <a:off x="6392045" y="5042029"/>
                <a:ext cx="1298657" cy="369332"/>
              </a:xfrm>
              <a:prstGeom prst="rect">
                <a:avLst/>
              </a:prstGeom>
              <a:solidFill>
                <a:srgbClr val="DEEBF7"/>
              </a:solidFill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E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𝜉</m:t>
                      </m:r>
                      <m:r>
                        <a:rPr kumimoji="0" lang="es-E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s-E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s-E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es-E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05E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CuadroTexto 7">
                <a:extLst>
                  <a:ext uri="{FF2B5EF4-FFF2-40B4-BE49-F238E27FC236}">
                    <a16:creationId xmlns:a16="http://schemas.microsoft.com/office/drawing/2014/main" id="{030735A4-E12F-F760-ECF5-4CA271DEC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045" y="5042029"/>
                <a:ext cx="1298657" cy="369332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62A6B1A-2A7D-7B97-49B7-2194830D052E}"/>
              </a:ext>
            </a:extLst>
          </p:cNvPr>
          <p:cNvSpPr txBox="1"/>
          <p:nvPr/>
        </p:nvSpPr>
        <p:spPr>
          <a:xfrm>
            <a:off x="959005" y="5805264"/>
            <a:ext cx="715908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kumimoji="0" lang="en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Obviously, the escape time is much larger on the left.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Trajectories of the E(t) are not drawn after the escape.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4A220AC-03BE-6423-8CBA-448F6AA99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116632"/>
            <a:ext cx="8924983" cy="808038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rgbClr val="0628C8"/>
                </a:solidFill>
                <a:latin typeface="Trebuchet MS" panose="020B0703020202090204" pitchFamily="34" charset="0"/>
              </a:rPr>
              <a:t>Energy evolution of different launchings of the same initial condition that belongs to a KAM island in the noiseless system</a:t>
            </a:r>
            <a:endParaRPr lang="en-E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F819EC-48D1-3108-4B3D-E35938A9A0B7}"/>
                  </a:ext>
                </a:extLst>
              </p:cNvPr>
              <p:cNvSpPr txBox="1"/>
              <p:nvPr/>
            </p:nvSpPr>
            <p:spPr>
              <a:xfrm>
                <a:off x="37170" y="3324458"/>
                <a:ext cx="1003610" cy="369332"/>
              </a:xfrm>
              <a:prstGeom prst="rect">
                <a:avLst/>
              </a:prstGeom>
              <a:solidFill>
                <a:srgbClr val="DEEBF7"/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ES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s-ES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=1/6</m:t>
                      </m:r>
                    </m:oMath>
                  </m:oMathPara>
                </a14:m>
                <a:endParaRPr kumimoji="0" lang="en-E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F819EC-48D1-3108-4B3D-E35938A9A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0" y="3324458"/>
                <a:ext cx="1003610" cy="369332"/>
              </a:xfrm>
              <a:prstGeom prst="rect">
                <a:avLst/>
              </a:prstGeom>
              <a:blipFill>
                <a:blip r:embed="rId6"/>
                <a:stretch>
                  <a:fillRect b="-9091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89E73C6F-C71E-9D37-216E-1515ADC4254D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040780" y="3509124"/>
            <a:ext cx="520391" cy="59266"/>
          </a:xfrm>
          <a:prstGeom prst="curvedConnector3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9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ebsite, web page, online advertising&#10;&#10;Description automatically generated">
            <a:extLst>
              <a:ext uri="{FF2B5EF4-FFF2-40B4-BE49-F238E27FC236}">
                <a16:creationId xmlns:a16="http://schemas.microsoft.com/office/drawing/2014/main" id="{36DE395C-81D1-F9C0-F3C6-30C691335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" y="1698262"/>
            <a:ext cx="9136722" cy="36867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40398C-4602-0E33-4354-919D9ED6D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952054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rgbClr val="0628C8"/>
                </a:solidFill>
                <a:latin typeface="Trebuchet MS" panose="020B0703020202090204" pitchFamily="34" charset="0"/>
              </a:rPr>
              <a:t>Final state sensitivity in noisy chaotic scattering</a:t>
            </a:r>
            <a:endParaRPr lang="en-ES" b="1" dirty="0"/>
          </a:p>
        </p:txBody>
      </p:sp>
    </p:spTree>
    <p:extLst>
      <p:ext uri="{BB962C8B-B14F-4D97-AF65-F5344CB8AC3E}">
        <p14:creationId xmlns:p14="http://schemas.microsoft.com/office/powerpoint/2010/main" val="403582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>
            <a:extLst>
              <a:ext uri="{FF2B5EF4-FFF2-40B4-BE49-F238E27FC236}">
                <a16:creationId xmlns:a16="http://schemas.microsoft.com/office/drawing/2014/main" id="{4AAEC377-8256-797E-7785-AB4AA3D6A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22" y="1739021"/>
            <a:ext cx="4491140" cy="4068706"/>
          </a:xfrm>
          <a:prstGeom prst="rect">
            <a:avLst/>
          </a:prstGeom>
        </p:spPr>
      </p:pic>
      <p:sp>
        <p:nvSpPr>
          <p:cNvPr id="9" name="CuadroTexto 15">
            <a:extLst>
              <a:ext uri="{FF2B5EF4-FFF2-40B4-BE49-F238E27FC236}">
                <a16:creationId xmlns:a16="http://schemas.microsoft.com/office/drawing/2014/main" id="{178B0876-588D-6D94-9595-BBAB50D147A0}"/>
              </a:ext>
            </a:extLst>
          </p:cNvPr>
          <p:cNvSpPr txBox="1"/>
          <p:nvPr/>
        </p:nvSpPr>
        <p:spPr>
          <a:xfrm>
            <a:off x="840059" y="5937690"/>
            <a:ext cx="785045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ideas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npredictability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associated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noiseless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systems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such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as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Exit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Basins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Uncertainty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Exponent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are no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longer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useful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Imagen 5">
            <a:extLst>
              <a:ext uri="{FF2B5EF4-FFF2-40B4-BE49-F238E27FC236}">
                <a16:creationId xmlns:a16="http://schemas.microsoft.com/office/drawing/2014/main" id="{A9FE17FD-19C5-7D26-FCA1-747DC010F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111" y="1749654"/>
            <a:ext cx="4482888" cy="4110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729535-3298-13C2-D843-B162E2276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35856"/>
            <a:ext cx="8928992" cy="95205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b="1" dirty="0">
                <a:solidFill>
                  <a:srgbClr val="0628C8"/>
                </a:solidFill>
                <a:latin typeface="Trebuchet MS" panose="020B0703020202090204" pitchFamily="34" charset="0"/>
              </a:rPr>
              <a:t>Trajectories starting from the same IC close to the fractal boundary can escape through different exits</a:t>
            </a:r>
            <a:endParaRPr lang="en-ES" sz="4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9B06FE-103B-56C4-E66F-B04EFE05BA95}"/>
                  </a:ext>
                </a:extLst>
              </p:cNvPr>
              <p:cNvSpPr txBox="1"/>
              <p:nvPr/>
            </p:nvSpPr>
            <p:spPr>
              <a:xfrm>
                <a:off x="1609235" y="1196752"/>
                <a:ext cx="1569689" cy="523220"/>
              </a:xfrm>
              <a:prstGeom prst="rect">
                <a:avLst/>
              </a:prstGeom>
              <a:solidFill>
                <a:srgbClr val="CFE8EC"/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=0.25</m:t>
                      </m:r>
                    </m:oMath>
                  </m:oMathPara>
                </a14:m>
                <a:endParaRPr kumimoji="0" lang="en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9B06FE-103B-56C4-E66F-B04EFE05B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235" y="1196752"/>
                <a:ext cx="1569689" cy="523220"/>
              </a:xfrm>
              <a:prstGeom prst="rect">
                <a:avLst/>
              </a:prstGeom>
              <a:blipFill>
                <a:blip r:embed="rId5"/>
                <a:stretch>
                  <a:fillRect r="-787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7AD5C0-E18A-CF90-7DAE-F83D16EEE0C8}"/>
                  </a:ext>
                </a:extLst>
              </p:cNvPr>
              <p:cNvSpPr txBox="1"/>
              <p:nvPr/>
            </p:nvSpPr>
            <p:spPr>
              <a:xfrm>
                <a:off x="5795101" y="1132954"/>
                <a:ext cx="1785916" cy="528093"/>
              </a:xfrm>
              <a:prstGeom prst="rect">
                <a:avLst/>
              </a:prstGeom>
              <a:solidFill>
                <a:srgbClr val="CFE8EC"/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𝜉</m:t>
                      </m:r>
                      <m:r>
                        <a:rPr kumimoji="0" lang="es-E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s-E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s-E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lang="es-E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kumimoji="0" lang="en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7AD5C0-E18A-CF90-7DAE-F83D16EEE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101" y="1132954"/>
                <a:ext cx="1785916" cy="528093"/>
              </a:xfrm>
              <a:prstGeom prst="rect">
                <a:avLst/>
              </a:prstGeom>
              <a:blipFill>
                <a:blip r:embed="rId6"/>
                <a:stretch>
                  <a:fillRect b="-1777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56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>
            <a:extLst>
              <a:ext uri="{FF2B5EF4-FFF2-40B4-BE49-F238E27FC236}">
                <a16:creationId xmlns:a16="http://schemas.microsoft.com/office/drawing/2014/main" id="{A2E1383B-F178-887D-8160-282217452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93" t="2393" b="16761"/>
          <a:stretch/>
        </p:blipFill>
        <p:spPr>
          <a:xfrm>
            <a:off x="1043608" y="1463866"/>
            <a:ext cx="7284865" cy="5405148"/>
          </a:xfrm>
          <a:prstGeom prst="rect">
            <a:avLst/>
          </a:prstGeo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704B789-3975-A900-0616-7F7DE0F16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952054"/>
          </a:xfrm>
        </p:spPr>
        <p:txBody>
          <a:bodyPr>
            <a:normAutofit/>
          </a:bodyPr>
          <a:lstStyle/>
          <a:p>
            <a:pPr algn="ctr"/>
            <a:r>
              <a:rPr lang="en-GB" sz="5400" b="1" dirty="0">
                <a:solidFill>
                  <a:srgbClr val="0628C8"/>
                </a:solidFill>
                <a:latin typeface="Trebuchet MS" panose="020B0703020202090204" pitchFamily="34" charset="0"/>
              </a:rPr>
              <a:t>Probability Basin</a:t>
            </a:r>
            <a:endParaRPr lang="en-ES" sz="5400" b="1" dirty="0"/>
          </a:p>
        </p:txBody>
      </p:sp>
    </p:spTree>
    <p:extLst>
      <p:ext uri="{BB962C8B-B14F-4D97-AF65-F5344CB8AC3E}">
        <p14:creationId xmlns:p14="http://schemas.microsoft.com/office/powerpoint/2010/main" val="901022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2FA4C-06DB-36E8-664A-CD379305F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b="1" dirty="0">
                <a:solidFill>
                  <a:srgbClr val="0628C8"/>
                </a:solidFill>
                <a:latin typeface="Trebuchet MS" panose="020B0703020202090204" pitchFamily="34" charset="0"/>
              </a:rPr>
              <a:t>Uncertainty Noisy Basins (I)</a:t>
            </a:r>
            <a:endParaRPr lang="en-ES" sz="4400" b="1" dirty="0"/>
          </a:p>
        </p:txBody>
      </p:sp>
      <p:pic>
        <p:nvPicPr>
          <p:cNvPr id="9" name="Picture 8" descr="A picture containing art, design, creativity, pattern&#10;&#10;Description automatically generated">
            <a:extLst>
              <a:ext uri="{FF2B5EF4-FFF2-40B4-BE49-F238E27FC236}">
                <a16:creationId xmlns:a16="http://schemas.microsoft.com/office/drawing/2014/main" id="{B36784DE-4467-FED5-90EB-7ABDA7421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283" y="1732923"/>
            <a:ext cx="4662060" cy="4127628"/>
          </a:xfrm>
          <a:prstGeom prst="rect">
            <a:avLst/>
          </a:prstGeom>
        </p:spPr>
      </p:pic>
      <p:pic>
        <p:nvPicPr>
          <p:cNvPr id="11" name="Picture 10" descr="A picture containing art, colorfulness, pattern, graphics&#10;&#10;Description automatically generated">
            <a:extLst>
              <a:ext uri="{FF2B5EF4-FFF2-40B4-BE49-F238E27FC236}">
                <a16:creationId xmlns:a16="http://schemas.microsoft.com/office/drawing/2014/main" id="{5813123D-2DBA-63BA-4E88-E95C69F9D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546944" cy="41044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FBCC9C-085B-C3B1-CCDA-AE98AFDDA679}"/>
              </a:ext>
            </a:extLst>
          </p:cNvPr>
          <p:cNvSpPr txBox="1"/>
          <p:nvPr/>
        </p:nvSpPr>
        <p:spPr>
          <a:xfrm>
            <a:off x="539552" y="6093296"/>
            <a:ext cx="3345083" cy="369332"/>
          </a:xfrm>
          <a:prstGeom prst="rect">
            <a:avLst/>
          </a:prstGeom>
          <a:solidFill>
            <a:srgbClr val="DEEBF7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Exit Basin in the noiseless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2160E4-3F88-7404-DFD2-7D5BEA9979F5}"/>
              </a:ext>
            </a:extLst>
          </p:cNvPr>
          <p:cNvSpPr txBox="1"/>
          <p:nvPr/>
        </p:nvSpPr>
        <p:spPr>
          <a:xfrm>
            <a:off x="4990758" y="6093296"/>
            <a:ext cx="3752437" cy="369332"/>
          </a:xfrm>
          <a:prstGeom prst="rect">
            <a:avLst/>
          </a:prstGeom>
          <a:solidFill>
            <a:srgbClr val="DEEBF7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Uncertainty Basin in the noisy system</a:t>
            </a:r>
          </a:p>
        </p:txBody>
      </p:sp>
    </p:spTree>
    <p:extLst>
      <p:ext uri="{BB962C8B-B14F-4D97-AF65-F5344CB8AC3E}">
        <p14:creationId xmlns:p14="http://schemas.microsoft.com/office/powerpoint/2010/main" val="3828213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art, pattern, design&#10;&#10;Description automatically generated">
            <a:extLst>
              <a:ext uri="{FF2B5EF4-FFF2-40B4-BE49-F238E27FC236}">
                <a16:creationId xmlns:a16="http://schemas.microsoft.com/office/drawing/2014/main" id="{8393E6AC-8577-6FD6-8221-41C0A37A7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38175"/>
            <a:ext cx="7646131" cy="613906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82FA4C-06DB-36E8-664A-CD379305F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b="1" dirty="0">
                <a:solidFill>
                  <a:srgbClr val="0628C8"/>
                </a:solidFill>
                <a:latin typeface="Trebuchet MS" panose="020B0703020202090204" pitchFamily="34" charset="0"/>
              </a:rPr>
              <a:t>Uncertainty Noisy Basins (II)</a:t>
            </a:r>
            <a:endParaRPr lang="en-ES" sz="44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71708-7090-D98E-B92B-B149BCB8F00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938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DFC9D5-2051-36CB-587B-91CE605DE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00056"/>
            <a:ext cx="7653848" cy="5186177"/>
          </a:xfrm>
          <a:prstGeom prst="rect">
            <a:avLst/>
          </a:prstGeom>
        </p:spPr>
      </p:pic>
      <p:sp>
        <p:nvSpPr>
          <p:cNvPr id="5" name="CuadroTexto 3">
            <a:extLst>
              <a:ext uri="{FF2B5EF4-FFF2-40B4-BE49-F238E27FC236}">
                <a16:creationId xmlns:a16="http://schemas.microsoft.com/office/drawing/2014/main" id="{ECAD5052-6A97-0729-45F8-8A1A6E472D9C}"/>
              </a:ext>
            </a:extLst>
          </p:cNvPr>
          <p:cNvSpPr txBox="1"/>
          <p:nvPr/>
        </p:nvSpPr>
        <p:spPr>
          <a:xfrm>
            <a:off x="755576" y="6148951"/>
            <a:ext cx="761681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implies that the size of the uncertainty basin is independent of its resolution, which allows to establish an absolute fraction of uncertain initial conditions.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3F6BE0A-0F48-8BE1-0F37-3B5EAA70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4644" y="44624"/>
            <a:ext cx="9631180" cy="952054"/>
          </a:xfrm>
        </p:spPr>
        <p:txBody>
          <a:bodyPr>
            <a:noAutofit/>
          </a:bodyPr>
          <a:lstStyle/>
          <a:p>
            <a:pPr algn="ctr"/>
            <a:r>
              <a:rPr lang="en-GB" sz="2400" b="1" dirty="0">
                <a:solidFill>
                  <a:srgbClr val="0628C8"/>
                </a:solidFill>
                <a:latin typeface="Trebuchet MS" panose="020B0703020202090204" pitchFamily="34" charset="0"/>
              </a:rPr>
              <a:t>The uncertainty basin grows from the exit basin boundary, connecting different regions and generating a smooth geometry</a:t>
            </a:r>
            <a:endParaRPr lang="en-E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A06213-3463-4D12-A1FD-7D00892F2CDE}"/>
                  </a:ext>
                </a:extLst>
              </p:cNvPr>
              <p:cNvSpPr txBox="1"/>
              <p:nvPr/>
            </p:nvSpPr>
            <p:spPr>
              <a:xfrm>
                <a:off x="133814" y="874730"/>
                <a:ext cx="1092820" cy="369332"/>
              </a:xfrm>
              <a:prstGeom prst="rect">
                <a:avLst/>
              </a:prstGeom>
              <a:solidFill>
                <a:srgbClr val="DEEBF7"/>
              </a:solidFill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ES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s-ES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=0.25</m:t>
                      </m:r>
                    </m:oMath>
                  </m:oMathPara>
                </a14:m>
                <a:endParaRPr kumimoji="0" lang="en-E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A06213-3463-4D12-A1FD-7D00892F2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14" y="874730"/>
                <a:ext cx="109282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font, graphics, typography, design&#10;&#10;Description automatically generated">
            <a:extLst>
              <a:ext uri="{FF2B5EF4-FFF2-40B4-BE49-F238E27FC236}">
                <a16:creationId xmlns:a16="http://schemas.microsoft.com/office/drawing/2014/main" id="{6B70A2F4-F7B3-9ED7-E9B6-B9604C745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15" y="3429000"/>
            <a:ext cx="1005578" cy="33877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21641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335A888-33CA-BC8F-0533-7B1D3CFA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02" y="-125527"/>
            <a:ext cx="8188248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A2E1383B-F178-887D-8160-282217452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93" t="2393" b="16761"/>
          <a:stretch/>
        </p:blipFill>
        <p:spPr>
          <a:xfrm>
            <a:off x="438480" y="59474"/>
            <a:ext cx="8561641" cy="6352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759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8964488" cy="808038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Unpredictability</a:t>
            </a:r>
            <a:r>
              <a:rPr lang="es-ES" sz="2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and fractal </a:t>
            </a:r>
            <a:r>
              <a:rPr lang="es-ES" sz="2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boundaries</a:t>
            </a:r>
            <a:r>
              <a:rPr lang="es-ES" sz="2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in </a:t>
            </a:r>
            <a:r>
              <a:rPr lang="es-ES" sz="2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the</a:t>
            </a:r>
            <a:r>
              <a:rPr lang="es-ES" sz="2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sz="2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noiseless</a:t>
            </a:r>
            <a:r>
              <a:rPr lang="es-ES" sz="2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case: </a:t>
            </a:r>
            <a:br>
              <a:rPr lang="es-ES" sz="2400" b="1" dirty="0">
                <a:solidFill>
                  <a:srgbClr val="0628C8"/>
                </a:solidFill>
                <a:latin typeface="Trebuchet MS" panose="020B0703020202090204" pitchFamily="34" charset="0"/>
              </a:rPr>
            </a:br>
            <a:r>
              <a:rPr lang="es-ES" sz="2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uncertainty</a:t>
            </a:r>
            <a:r>
              <a:rPr lang="es-ES" sz="2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sz="2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dimension</a:t>
            </a:r>
            <a:endParaRPr lang="en-US" sz="2400" b="1" dirty="0">
              <a:solidFill>
                <a:srgbClr val="0628C8"/>
              </a:solidFill>
              <a:latin typeface="Trebuchet MS" panose="020B070302020209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74" y="2352094"/>
            <a:ext cx="6410598" cy="3195900"/>
          </a:xfrm>
        </p:spPr>
      </p:pic>
      <p:sp>
        <p:nvSpPr>
          <p:cNvPr id="6" name="10 CuadroTexto"/>
          <p:cNvSpPr txBox="1"/>
          <p:nvPr/>
        </p:nvSpPr>
        <p:spPr>
          <a:xfrm>
            <a:off x="1336105" y="1268760"/>
            <a:ext cx="3091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>
                <a:solidFill>
                  <a:srgbClr val="FF0000"/>
                </a:solidFill>
              </a:rPr>
              <a:t>Smooth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Boundary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7" name="10 CuadroTexto"/>
          <p:cNvSpPr txBox="1"/>
          <p:nvPr/>
        </p:nvSpPr>
        <p:spPr>
          <a:xfrm>
            <a:off x="4932040" y="126876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</a:rPr>
              <a:t>Fractal </a:t>
            </a:r>
            <a:r>
              <a:rPr lang="es-ES" sz="2400" b="1" dirty="0" err="1">
                <a:solidFill>
                  <a:srgbClr val="FF0000"/>
                </a:solidFill>
              </a:rPr>
              <a:t>Boundary</a:t>
            </a:r>
            <a:endParaRPr lang="es-ES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8 CuadroTexto"/>
              <p:cNvSpPr txBox="1"/>
              <p:nvPr/>
            </p:nvSpPr>
            <p:spPr>
              <a:xfrm>
                <a:off x="5487672" y="1700808"/>
                <a:ext cx="1604608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400" b="1" i="1" smtClean="0">
                          <a:latin typeface="Cambria Math"/>
                        </a:rPr>
                        <m:t>𝒇</m:t>
                      </m:r>
                      <m:r>
                        <a:rPr lang="es-ES" sz="3400" b="1" i="1" smtClean="0">
                          <a:latin typeface="Cambria Math"/>
                          <a:ea typeface="Cambria Math"/>
                        </a:rPr>
                        <m:t>~</m:t>
                      </m:r>
                      <m:sSup>
                        <m:sSupPr>
                          <m:ctrlPr>
                            <a:rPr lang="es-ES" sz="34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3400" b="1" i="1">
                              <a:latin typeface="Cambria Math"/>
                              <a:ea typeface="Cambria Math"/>
                            </a:rPr>
                            <m:t>𝜺</m:t>
                          </m:r>
                          <m:r>
                            <m:rPr>
                              <m:nor/>
                            </m:rPr>
                            <a:rPr lang="es-ES" sz="3400" b="1" dirty="0"/>
                            <m:t> </m:t>
                          </m:r>
                        </m:e>
                        <m:sup>
                          <m:r>
                            <a:rPr lang="es-ES" sz="3400" b="1" i="1" smtClean="0">
                              <a:latin typeface="Cambria Math"/>
                              <a:ea typeface="Cambria Math"/>
                            </a:rPr>
                            <m:t>𝜶</m:t>
                          </m:r>
                        </m:sup>
                      </m:sSup>
                    </m:oMath>
                  </m:oMathPara>
                </a14:m>
                <a:endParaRPr lang="es-ES" sz="3400" b="1" dirty="0"/>
              </a:p>
            </p:txBody>
          </p:sp>
        </mc:Choice>
        <mc:Fallback xmlns="">
          <p:sp>
            <p:nvSpPr>
              <p:cNvPr id="8" name="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672" y="1700808"/>
                <a:ext cx="1604608" cy="61555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CuadroTexto"/>
              <p:cNvSpPr txBox="1"/>
              <p:nvPr/>
            </p:nvSpPr>
            <p:spPr>
              <a:xfrm>
                <a:off x="1835696" y="1700808"/>
                <a:ext cx="136815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400" b="1" i="1" smtClean="0">
                          <a:latin typeface="Cambria Math"/>
                        </a:rPr>
                        <m:t>𝒇</m:t>
                      </m:r>
                      <m:r>
                        <a:rPr lang="es-ES" sz="3400" b="1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s-ES" sz="3400" b="1" i="1" smtClean="0">
                          <a:latin typeface="Cambria Math"/>
                          <a:ea typeface="Cambria Math"/>
                        </a:rPr>
                        <m:t>𝜺</m:t>
                      </m:r>
                    </m:oMath>
                  </m:oMathPara>
                </a14:m>
                <a:endParaRPr lang="es-ES" sz="3400" b="1" dirty="0"/>
              </a:p>
            </p:txBody>
          </p:sp>
        </mc:Choice>
        <mc:Fallback xmlns="">
          <p:sp>
            <p:nvSpPr>
              <p:cNvPr id="9" name="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1700808"/>
                <a:ext cx="1368152" cy="61555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7 CuadroTexto"/>
              <p:cNvSpPr txBox="1"/>
              <p:nvPr/>
            </p:nvSpPr>
            <p:spPr>
              <a:xfrm>
                <a:off x="1793632" y="5483733"/>
                <a:ext cx="6058906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s-ES" b="1" i="1" smtClean="0">
                        <a:latin typeface="Cambria Math" charset="0"/>
                      </a:rPr>
                      <m:t>𝒇</m:t>
                    </m:r>
                    <m:r>
                      <a:rPr lang="es-ES" b="1" i="1" smtClean="0">
                        <a:latin typeface="Cambria Math" charset="0"/>
                      </a:rPr>
                      <m:t>: </m:t>
                    </m:r>
                  </m:oMath>
                </a14:m>
                <a:r>
                  <a:rPr lang="es-ES" dirty="0" err="1"/>
                  <a:t>Fraction</a:t>
                </a:r>
                <a:r>
                  <a:rPr lang="es-ES" dirty="0"/>
                  <a:t> of </a:t>
                </a:r>
                <a:r>
                  <a:rPr lang="es-ES" dirty="0" err="1"/>
                  <a:t>uncertain</a:t>
                </a:r>
                <a:r>
                  <a:rPr lang="es-ES" dirty="0"/>
                  <a:t> </a:t>
                </a:r>
                <a:r>
                  <a:rPr lang="es-ES" dirty="0" err="1"/>
                  <a:t>initial</a:t>
                </a:r>
                <a:r>
                  <a:rPr lang="es-ES" dirty="0"/>
                  <a:t> </a:t>
                </a:r>
                <a:r>
                  <a:rPr lang="es-ES" dirty="0" err="1"/>
                  <a:t>conditions</a:t>
                </a:r>
                <a:r>
                  <a:rPr lang="es-ES" dirty="0"/>
                  <a:t>  </a:t>
                </a:r>
                <a14:m>
                  <m:oMath xmlns:m="http://schemas.openxmlformats.org/officeDocument/2006/math">
                    <m:r>
                      <a:rPr lang="es-ES" b="1" i="1">
                        <a:solidFill>
                          <a:srgbClr val="000000"/>
                        </a:solidFill>
                        <a:latin typeface="Cambria Math" charset="0"/>
                        <a:ea typeface="Cambria Math"/>
                      </a:rPr>
                      <m:t>𝜺</m:t>
                    </m:r>
                    <m:r>
                      <a:rPr lang="es-ES" b="1" i="1" smtClean="0">
                        <a:solidFill>
                          <a:srgbClr val="000000"/>
                        </a:solidFill>
                        <a:latin typeface="Cambria Math" charset="0"/>
                        <a:ea typeface="Cambria Math"/>
                      </a:rPr>
                      <m:t>:</m:t>
                    </m:r>
                  </m:oMath>
                </a14:m>
                <a:r>
                  <a:rPr lang="es-ES" dirty="0"/>
                  <a:t> Resolution </a:t>
                </a:r>
                <a:endParaRPr lang="es-ES" b="1" i="1" dirty="0">
                  <a:latin typeface="Cambria Math"/>
                  <a:ea typeface="Cambria Math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s-ES" b="1" i="1">
                        <a:latin typeface="Cambria Math"/>
                        <a:ea typeface="Cambria Math"/>
                      </a:rPr>
                      <m:t>𝜶</m:t>
                    </m:r>
                    <m:r>
                      <a:rPr lang="es-ES" b="1" i="1" smtClean="0">
                        <a:latin typeface="Cambria Math" charset="0"/>
                        <a:ea typeface="Cambria Math"/>
                      </a:rPr>
                      <m:t>: </m:t>
                    </m:r>
                  </m:oMath>
                </a14:m>
                <a:r>
                  <a:rPr lang="es-ES" dirty="0"/>
                  <a:t>Uncertainty </a:t>
                </a:r>
                <a:r>
                  <a:rPr lang="es-ES" dirty="0" err="1"/>
                  <a:t>dimension</a:t>
                </a:r>
                <a:endParaRPr lang="es-ES" dirty="0"/>
              </a:p>
            </p:txBody>
          </p:sp>
        </mc:Choice>
        <mc:Fallback xmlns="">
          <p:sp>
            <p:nvSpPr>
              <p:cNvPr id="12" name="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632" y="5483733"/>
                <a:ext cx="6058906" cy="646331"/>
              </a:xfrm>
              <a:prstGeom prst="rect">
                <a:avLst/>
              </a:prstGeom>
              <a:blipFill>
                <a:blip r:embed="rId5"/>
                <a:stretch>
                  <a:fillRect t="-1818" b="-10909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844146" y="1124744"/>
            <a:ext cx="1048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>
                <a:solidFill>
                  <a:srgbClr val="0000FF"/>
                </a:solidFill>
                <a:latin typeface="Symbol"/>
              </a:rPr>
              <a:t>a</a:t>
            </a:r>
            <a:r>
              <a:rPr lang="es-ES_tradnl" sz="2800" b="1" dirty="0">
                <a:solidFill>
                  <a:srgbClr val="0000FF"/>
                </a:solidFill>
              </a:rPr>
              <a:t> &lt; 1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634" y="1772816"/>
            <a:ext cx="1048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>
                <a:solidFill>
                  <a:srgbClr val="0000FF"/>
                </a:solidFill>
                <a:latin typeface="Symbol"/>
              </a:rPr>
              <a:t>a</a:t>
            </a:r>
            <a:r>
              <a:rPr lang="es-ES_tradnl" sz="2800" b="1" dirty="0">
                <a:solidFill>
                  <a:srgbClr val="0000FF"/>
                </a:solidFill>
              </a:rPr>
              <a:t> </a:t>
            </a:r>
            <a:r>
              <a:rPr lang="el-GR" sz="2800" b="1" dirty="0">
                <a:solidFill>
                  <a:srgbClr val="0000FF"/>
                </a:solidFill>
              </a:rPr>
              <a:t>=</a:t>
            </a:r>
            <a:r>
              <a:rPr lang="es-ES_tradnl" sz="2800" b="1" dirty="0">
                <a:solidFill>
                  <a:srgbClr val="0000FF"/>
                </a:solidFill>
              </a:rPr>
              <a:t> </a:t>
            </a:r>
            <a:r>
              <a:rPr lang="el-GR" sz="2800" b="1" dirty="0">
                <a:solidFill>
                  <a:srgbClr val="0000FF"/>
                </a:solidFill>
              </a:rPr>
              <a:t>1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4217" y="1700808"/>
            <a:ext cx="180943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1224136" y="6218548"/>
            <a:ext cx="759633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C. </a:t>
            </a:r>
            <a:r>
              <a:rPr lang="en-US" sz="1600" b="1" dirty="0" err="1"/>
              <a:t>Grebogi</a:t>
            </a:r>
            <a:r>
              <a:rPr lang="en-US" sz="1600" b="1" dirty="0"/>
              <a:t>, S. W. McDonald, E. </a:t>
            </a:r>
            <a:r>
              <a:rPr lang="en-US" sz="1600" b="1" dirty="0" err="1"/>
              <a:t>Ott</a:t>
            </a:r>
            <a:r>
              <a:rPr lang="en-US" sz="1600" b="1" dirty="0"/>
              <a:t> and J. A. </a:t>
            </a:r>
            <a:r>
              <a:rPr lang="en-US" sz="1600" b="1" dirty="0" err="1"/>
              <a:t>Yorke</a:t>
            </a:r>
            <a:r>
              <a:rPr lang="en-US" sz="1600" b="1" dirty="0"/>
              <a:t>, Final state sensitivity: An obstruction to predictability, Phys. Letters 99A: 415-418 (1983).</a:t>
            </a:r>
          </a:p>
        </p:txBody>
      </p:sp>
    </p:spTree>
    <p:extLst>
      <p:ext uri="{BB962C8B-B14F-4D97-AF65-F5344CB8AC3E}">
        <p14:creationId xmlns:p14="http://schemas.microsoft.com/office/powerpoint/2010/main" val="387332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46176C-62DE-F79F-9BD9-BB757254A0EF}"/>
              </a:ext>
            </a:extLst>
          </p:cNvPr>
          <p:cNvGrpSpPr/>
          <p:nvPr/>
        </p:nvGrpSpPr>
        <p:grpSpPr>
          <a:xfrm>
            <a:off x="1331640" y="853521"/>
            <a:ext cx="6480719" cy="5150957"/>
            <a:chOff x="1331641" y="885012"/>
            <a:chExt cx="6984776" cy="5966753"/>
          </a:xfrm>
        </p:grpSpPr>
        <p:pic>
          <p:nvPicPr>
            <p:cNvPr id="6" name="Imagen 29">
              <a:extLst>
                <a:ext uri="{FF2B5EF4-FFF2-40B4-BE49-F238E27FC236}">
                  <a16:creationId xmlns:a16="http://schemas.microsoft.com/office/drawing/2014/main" id="{FF625047-D67E-02BC-BBA4-B5B98F72B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641" y="885012"/>
              <a:ext cx="6984776" cy="5966753"/>
            </a:xfrm>
            <a:prstGeom prst="rect">
              <a:avLst/>
            </a:prstGeom>
          </p:spPr>
        </p:pic>
        <p:pic>
          <p:nvPicPr>
            <p:cNvPr id="7" name="Imagen 31">
              <a:extLst>
                <a:ext uri="{FF2B5EF4-FFF2-40B4-BE49-F238E27FC236}">
                  <a16:creationId xmlns:a16="http://schemas.microsoft.com/office/drawing/2014/main" id="{06B94EF0-0673-2270-54F7-E0E533DD76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924"/>
            <a:stretch/>
          </p:blipFill>
          <p:spPr>
            <a:xfrm>
              <a:off x="2915816" y="1412776"/>
              <a:ext cx="2808312" cy="1026463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37441306-1F00-BBE9-1239-03F5336D58B7}"/>
              </a:ext>
            </a:extLst>
          </p:cNvPr>
          <p:cNvSpPr/>
          <p:nvPr/>
        </p:nvSpPr>
        <p:spPr>
          <a:xfrm>
            <a:off x="5077522" y="1309127"/>
            <a:ext cx="329621" cy="460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C48CD2-6253-32D4-084F-760D62400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25" y="-27384"/>
            <a:ext cx="9252519" cy="80803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Noise-sensitivity exponent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ABBBFE-BD54-C7FE-E437-7ADEBF4D2744}"/>
              </a:ext>
            </a:extLst>
          </p:cNvPr>
          <p:cNvSpPr txBox="1"/>
          <p:nvPr/>
        </p:nvSpPr>
        <p:spPr>
          <a:xfrm>
            <a:off x="683942" y="6228020"/>
            <a:ext cx="840802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noise-sensitivity exponent is similar to the uncertainty exponent for noisy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408C86-E672-C8E8-E24C-15CA327D1399}"/>
                  </a:ext>
                </a:extLst>
              </p:cNvPr>
              <p:cNvSpPr txBox="1"/>
              <p:nvPr/>
            </p:nvSpPr>
            <p:spPr>
              <a:xfrm>
                <a:off x="6000108" y="3429000"/>
                <a:ext cx="3057824" cy="369332"/>
              </a:xfrm>
              <a:prstGeom prst="rect">
                <a:avLst/>
              </a:prstGeom>
              <a:solidFill>
                <a:srgbClr val="CFE8EC"/>
              </a:solidFill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→0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high</m:t>
                      </m:r>
                      <m:r>
                        <a:rPr lang="es-E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b="0" i="0" smtClean="0">
                          <a:latin typeface="Cambria Math" panose="02040503050406030204" pitchFamily="18" charset="0"/>
                        </a:rPr>
                        <m:t>sensitive</m:t>
                      </m:r>
                      <m:r>
                        <a:rPr lang="es-E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b="0" i="0" smtClean="0">
                          <a:latin typeface="Cambria Math" panose="02040503050406030204" pitchFamily="18" charset="0"/>
                        </a:rPr>
                        <m:t>to</m:t>
                      </m:r>
                      <m:r>
                        <a:rPr lang="es-E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b="0" i="0" smtClean="0">
                          <a:latin typeface="Cambria Math" panose="02040503050406030204" pitchFamily="18" charset="0"/>
                        </a:rPr>
                        <m:t>noise</m:t>
                      </m:r>
                    </m:oMath>
                  </m:oMathPara>
                </a14:m>
                <a:endParaRPr lang="en-E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408C86-E672-C8E8-E24C-15CA327D1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108" y="3429000"/>
                <a:ext cx="3057824" cy="369332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BD8C2-13A0-711A-238F-53F87DC52C4C}"/>
                  </a:ext>
                </a:extLst>
              </p:cNvPr>
              <p:cNvSpPr txBox="1"/>
              <p:nvPr/>
            </p:nvSpPr>
            <p:spPr>
              <a:xfrm>
                <a:off x="6008672" y="4054010"/>
                <a:ext cx="3053015" cy="369332"/>
              </a:xfrm>
              <a:prstGeom prst="rect">
                <a:avLst/>
              </a:prstGeom>
              <a:solidFill>
                <a:srgbClr val="CFE8EC"/>
              </a:solidFill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≫0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low</m:t>
                      </m:r>
                      <m:r>
                        <a:rPr lang="es-ES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s-ES" b="0" i="0" smtClean="0">
                          <a:latin typeface="Cambria Math" panose="02040503050406030204" pitchFamily="18" charset="0"/>
                        </a:rPr>
                        <m:t>sensitive</m:t>
                      </m:r>
                      <m:r>
                        <a:rPr lang="es-E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b="0" i="0" smtClean="0">
                          <a:latin typeface="Cambria Math" panose="02040503050406030204" pitchFamily="18" charset="0"/>
                        </a:rPr>
                        <m:t>to</m:t>
                      </m:r>
                      <m:r>
                        <a:rPr lang="es-E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b="0" i="0" smtClean="0">
                          <a:latin typeface="Cambria Math" panose="02040503050406030204" pitchFamily="18" charset="0"/>
                        </a:rPr>
                        <m:t>noise</m:t>
                      </m:r>
                    </m:oMath>
                  </m:oMathPara>
                </a14:m>
                <a:endParaRPr lang="en-E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BD8C2-13A0-711A-238F-53F87DC52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672" y="4054010"/>
                <a:ext cx="3053015" cy="369332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6832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365127"/>
            <a:ext cx="8712968" cy="687610"/>
          </a:xfrm>
        </p:spPr>
        <p:txBody>
          <a:bodyPr/>
          <a:lstStyle/>
          <a:p>
            <a:pPr algn="ctr"/>
            <a:r>
              <a:rPr lang="es-ES" sz="4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Summary</a:t>
            </a:r>
            <a:r>
              <a:rPr lang="es-E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 and </a:t>
            </a:r>
            <a:r>
              <a:rPr lang="es-ES" sz="4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Conclusions</a:t>
            </a:r>
            <a:endParaRPr lang="es-ES" sz="4000" b="1" dirty="0">
              <a:solidFill>
                <a:srgbClr val="0628C8"/>
              </a:solidFill>
              <a:latin typeface="Trebuchet MS" panose="020B070302020209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8877" y="1052736"/>
            <a:ext cx="8504663" cy="511405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90000"/>
              </a:lnSpc>
              <a:buNone/>
            </a:pPr>
            <a:endParaRPr lang="es-ES" sz="2000" dirty="0"/>
          </a:p>
          <a:p>
            <a:pPr algn="just">
              <a:buBlip>
                <a:blip r:embed="rId3"/>
              </a:buBlip>
            </a:pPr>
            <a:r>
              <a:rPr lang="en-US" sz="2800" b="1" dirty="0">
                <a:solidFill>
                  <a:srgbClr val="FF0000"/>
                </a:solidFill>
              </a:rPr>
              <a:t>    A noise-enhanced trapping </a:t>
            </a:r>
            <a:r>
              <a:rPr lang="en-US" sz="2800" dirty="0"/>
              <a:t>phenomenon occurs in noisy open Hamiltonian systems. Some trajectories decrease their energy due to the </a:t>
            </a:r>
            <a:r>
              <a:rPr lang="en-US" sz="2800" b="1" dirty="0">
                <a:solidFill>
                  <a:srgbClr val="00B050"/>
                </a:solidFill>
              </a:rPr>
              <a:t>stochastic fluctuations </a:t>
            </a:r>
            <a:r>
              <a:rPr lang="en-US" sz="2800" dirty="0"/>
              <a:t>and spend </a:t>
            </a:r>
            <a:r>
              <a:rPr lang="en-US" sz="2800" b="1" dirty="0">
                <a:solidFill>
                  <a:srgbClr val="00B0F0"/>
                </a:solidFill>
              </a:rPr>
              <a:t>very long transients</a:t>
            </a:r>
            <a:r>
              <a:rPr lang="en-US" sz="2800" dirty="0"/>
              <a:t> before finally escaping. </a:t>
            </a:r>
          </a:p>
          <a:p>
            <a:pPr marL="0" indent="0" algn="just">
              <a:buNone/>
            </a:pPr>
            <a:endParaRPr lang="en-US" sz="2800" dirty="0"/>
          </a:p>
          <a:p>
            <a:pPr algn="just">
              <a:buBlip>
                <a:blip r:embed="rId3"/>
              </a:buBlip>
            </a:pPr>
            <a:r>
              <a:rPr lang="es-ES" sz="2800" dirty="0"/>
              <a:t>    </a:t>
            </a:r>
            <a:r>
              <a:rPr lang="es-ES" sz="2800" b="1" dirty="0" err="1">
                <a:solidFill>
                  <a:srgbClr val="FF0000"/>
                </a:solidFill>
              </a:rPr>
              <a:t>Noise</a:t>
            </a:r>
            <a:r>
              <a:rPr lang="es-ES" sz="2800" b="1" dirty="0">
                <a:solidFill>
                  <a:srgbClr val="FF0000"/>
                </a:solidFill>
              </a:rPr>
              <a:t> can </a:t>
            </a:r>
            <a:r>
              <a:rPr lang="es-ES" sz="2800" b="1" dirty="0" err="1">
                <a:solidFill>
                  <a:srgbClr val="FF0000"/>
                </a:solidFill>
              </a:rPr>
              <a:t>generate</a:t>
            </a:r>
            <a:r>
              <a:rPr lang="es-ES" sz="2800" b="1" dirty="0">
                <a:solidFill>
                  <a:srgbClr val="FF0000"/>
                </a:solidFill>
              </a:rPr>
              <a:t> escapes in </a:t>
            </a:r>
            <a:r>
              <a:rPr lang="es-ES" sz="2800" b="1" dirty="0" err="1">
                <a:solidFill>
                  <a:srgbClr val="FF0000"/>
                </a:solidFill>
              </a:rPr>
              <a:t>closed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Hamiltonian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systems</a:t>
            </a:r>
            <a:r>
              <a:rPr lang="es-ES" sz="2800" b="1" dirty="0">
                <a:solidFill>
                  <a:srgbClr val="FF0000"/>
                </a:solidFill>
              </a:rPr>
              <a:t>. </a:t>
            </a:r>
            <a:r>
              <a:rPr lang="es-ES" sz="2800" dirty="0" err="1"/>
              <a:t>Noise</a:t>
            </a:r>
            <a:r>
              <a:rPr lang="es-ES" sz="2800" dirty="0"/>
              <a:t> </a:t>
            </a:r>
            <a:r>
              <a:rPr lang="es-ES" sz="2800" dirty="0" err="1"/>
              <a:t>changes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energy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trajectories</a:t>
            </a:r>
            <a:r>
              <a:rPr lang="es-ES" sz="2800" dirty="0"/>
              <a:t> </a:t>
            </a:r>
            <a:r>
              <a:rPr lang="es-ES" sz="2800" dirty="0" err="1"/>
              <a:t>below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escape </a:t>
            </a:r>
            <a:r>
              <a:rPr lang="es-ES" sz="2800" dirty="0" err="1"/>
              <a:t>energy</a:t>
            </a:r>
            <a:r>
              <a:rPr lang="es-ES" sz="2800" dirty="0"/>
              <a:t>. </a:t>
            </a:r>
          </a:p>
          <a:p>
            <a:pPr marL="0" indent="0" algn="just">
              <a:buNone/>
            </a:pPr>
            <a:endParaRPr lang="en-US" sz="2800" dirty="0"/>
          </a:p>
          <a:p>
            <a:pPr algn="just">
              <a:lnSpc>
                <a:spcPct val="90000"/>
              </a:lnSpc>
              <a:buBlip>
                <a:blip r:embed="rId3"/>
              </a:buBlip>
            </a:pPr>
            <a:r>
              <a:rPr lang="es-ES" sz="2800" dirty="0"/>
              <a:t>   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better</a:t>
            </a:r>
            <a:r>
              <a:rPr lang="es-ES" sz="2800" dirty="0"/>
              <a:t> </a:t>
            </a:r>
            <a:r>
              <a:rPr lang="es-ES" sz="2800" dirty="0" err="1"/>
              <a:t>understand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b="1" dirty="0" err="1">
                <a:solidFill>
                  <a:srgbClr val="0070C0"/>
                </a:solidFill>
              </a:rPr>
              <a:t>unpredictability</a:t>
            </a:r>
            <a:r>
              <a:rPr lang="es-ES" sz="2800" b="1" dirty="0">
                <a:solidFill>
                  <a:srgbClr val="0070C0"/>
                </a:solidFill>
              </a:rPr>
              <a:t> in </a:t>
            </a:r>
            <a:r>
              <a:rPr lang="es-ES" sz="2800" b="1" dirty="0" err="1">
                <a:solidFill>
                  <a:srgbClr val="0070C0"/>
                </a:solidFill>
              </a:rPr>
              <a:t>noisy</a:t>
            </a:r>
            <a:r>
              <a:rPr lang="es-ES" sz="2800" b="1" dirty="0">
                <a:solidFill>
                  <a:srgbClr val="0070C0"/>
                </a:solidFill>
              </a:rPr>
              <a:t> </a:t>
            </a:r>
            <a:r>
              <a:rPr lang="es-ES" sz="2800" b="1" dirty="0" err="1">
                <a:solidFill>
                  <a:srgbClr val="0070C0"/>
                </a:solidFill>
              </a:rPr>
              <a:t>Hamiltonian</a:t>
            </a:r>
            <a:r>
              <a:rPr lang="es-ES" sz="2800" b="1" dirty="0">
                <a:solidFill>
                  <a:srgbClr val="0070C0"/>
                </a:solidFill>
              </a:rPr>
              <a:t> </a:t>
            </a:r>
            <a:r>
              <a:rPr lang="es-ES" sz="2800" b="1" dirty="0" err="1">
                <a:solidFill>
                  <a:srgbClr val="0070C0"/>
                </a:solidFill>
              </a:rPr>
              <a:t>systems</a:t>
            </a:r>
            <a:r>
              <a:rPr lang="es-ES" sz="2800" dirty="0"/>
              <a:t>, </a:t>
            </a:r>
            <a:r>
              <a:rPr lang="es-ES" sz="2800" dirty="0" err="1"/>
              <a:t>we</a:t>
            </a:r>
            <a:r>
              <a:rPr lang="es-ES" sz="2800" dirty="0"/>
              <a:t> </a:t>
            </a:r>
            <a:r>
              <a:rPr lang="es-ES" sz="2800" dirty="0" err="1"/>
              <a:t>have</a:t>
            </a:r>
            <a:r>
              <a:rPr lang="es-ES" sz="2800" dirty="0"/>
              <a:t> </a:t>
            </a:r>
            <a:r>
              <a:rPr lang="es-ES" sz="2800" dirty="0" err="1"/>
              <a:t>developed</a:t>
            </a:r>
            <a:r>
              <a:rPr lang="es-ES" sz="2800" dirty="0"/>
              <a:t> </a:t>
            </a:r>
            <a:r>
              <a:rPr lang="es-ES" sz="2800" dirty="0" err="1"/>
              <a:t>different</a:t>
            </a:r>
            <a:r>
              <a:rPr lang="es-ES" sz="2800" dirty="0"/>
              <a:t> </a:t>
            </a:r>
            <a:r>
              <a:rPr lang="es-ES" sz="2800" dirty="0" err="1"/>
              <a:t>methods</a:t>
            </a:r>
            <a:r>
              <a:rPr lang="es-ES" sz="2800" dirty="0"/>
              <a:t> and </a:t>
            </a:r>
            <a:r>
              <a:rPr lang="es-ES" sz="2800" dirty="0" err="1"/>
              <a:t>concepts</a:t>
            </a:r>
            <a:r>
              <a:rPr lang="es-ES" sz="2800" dirty="0"/>
              <a:t>, </a:t>
            </a:r>
            <a:r>
              <a:rPr lang="es-ES" sz="2800" dirty="0" err="1"/>
              <a:t>like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probability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basins</a:t>
            </a:r>
            <a:r>
              <a:rPr lang="es-ES" sz="2800" b="1" dirty="0">
                <a:solidFill>
                  <a:srgbClr val="FF0000"/>
                </a:solidFill>
              </a:rPr>
              <a:t>, </a:t>
            </a:r>
            <a:r>
              <a:rPr lang="es-ES" sz="2800" b="1" dirty="0" err="1">
                <a:solidFill>
                  <a:srgbClr val="0070C0"/>
                </a:solidFill>
              </a:rPr>
              <a:t>uncertainty</a:t>
            </a:r>
            <a:r>
              <a:rPr lang="es-ES" sz="2800" b="1" dirty="0">
                <a:solidFill>
                  <a:srgbClr val="0070C0"/>
                </a:solidFill>
              </a:rPr>
              <a:t> </a:t>
            </a:r>
            <a:r>
              <a:rPr lang="es-ES" sz="2800" b="1" dirty="0" err="1">
                <a:solidFill>
                  <a:srgbClr val="0070C0"/>
                </a:solidFill>
              </a:rPr>
              <a:t>basins</a:t>
            </a:r>
            <a:r>
              <a:rPr lang="es-ES" sz="2800" b="1" dirty="0">
                <a:solidFill>
                  <a:srgbClr val="0070C0"/>
                </a:solidFill>
              </a:rPr>
              <a:t> </a:t>
            </a:r>
            <a:r>
              <a:rPr lang="es-ES" sz="2800" dirty="0"/>
              <a:t>and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b="1" dirty="0" err="1">
                <a:solidFill>
                  <a:srgbClr val="00B050"/>
                </a:solidFill>
              </a:rPr>
              <a:t>noise-sensitivity</a:t>
            </a:r>
            <a:r>
              <a:rPr lang="es-ES" sz="2800" b="1" dirty="0">
                <a:solidFill>
                  <a:srgbClr val="00B050"/>
                </a:solidFill>
              </a:rPr>
              <a:t> </a:t>
            </a:r>
            <a:r>
              <a:rPr lang="es-ES" sz="2800" b="1" dirty="0" err="1">
                <a:solidFill>
                  <a:srgbClr val="00B050"/>
                </a:solidFill>
              </a:rPr>
              <a:t>exponent</a:t>
            </a:r>
            <a:r>
              <a:rPr lang="es-ES" sz="2800" b="1" dirty="0">
                <a:solidFill>
                  <a:srgbClr val="00B050"/>
                </a:solidFill>
              </a:rPr>
              <a:t>. </a:t>
            </a:r>
            <a:endParaRPr lang="es-ES" sz="2800" dirty="0"/>
          </a:p>
          <a:p>
            <a:pPr marL="0" indent="0" algn="just">
              <a:lnSpc>
                <a:spcPct val="90000"/>
              </a:lnSpc>
              <a:buNone/>
            </a:pPr>
            <a:endParaRPr lang="es-ES" sz="2000" dirty="0"/>
          </a:p>
          <a:p>
            <a:pPr algn="just">
              <a:lnSpc>
                <a:spcPct val="90000"/>
              </a:lnSpc>
            </a:pPr>
            <a:endParaRPr lang="en-US" sz="1600" dirty="0"/>
          </a:p>
          <a:p>
            <a:pPr algn="just">
              <a:lnSpc>
                <a:spcPct val="90000"/>
              </a:lnSpc>
              <a:buFont typeface="Wingdings 2" charset="0"/>
              <a:buBlip>
                <a:blip r:embed="rId3"/>
              </a:buBlip>
            </a:pPr>
            <a:endParaRPr lang="es-ES" sz="1600" dirty="0"/>
          </a:p>
          <a:p>
            <a:pPr marL="0" indent="0" algn="just">
              <a:lnSpc>
                <a:spcPct val="90000"/>
              </a:lnSpc>
              <a:buNone/>
            </a:pPr>
            <a:endParaRPr lang="es-ES" sz="1600" dirty="0"/>
          </a:p>
          <a:p>
            <a:pPr marL="0" indent="0" algn="just">
              <a:lnSpc>
                <a:spcPct val="90000"/>
              </a:lnSpc>
              <a:buNone/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85714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6 CuadroTexto"/>
          <p:cNvSpPr txBox="1"/>
          <p:nvPr/>
        </p:nvSpPr>
        <p:spPr>
          <a:xfrm>
            <a:off x="2720430" y="1380591"/>
            <a:ext cx="3672408" cy="523220"/>
          </a:xfrm>
          <a:prstGeom prst="rect">
            <a:avLst/>
          </a:prstGeom>
          <a:solidFill>
            <a:srgbClr val="C5FFA2"/>
          </a:solidFill>
          <a:ln>
            <a:solidFill>
              <a:schemeClr val="accent2">
                <a:alpha val="73000"/>
              </a:schemeClr>
            </a:solidFill>
          </a:ln>
          <a:scene3d>
            <a:camera prst="orthographicFront"/>
            <a:lightRig rig="threePt" dir="t"/>
          </a:scene3d>
          <a:sp3d contourW="19050">
            <a:contourClr>
              <a:srgbClr val="00B050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miguel.sanjuan@urjc.es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F028297F-FA20-D6E3-CF61-7D2F638BE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95" y="258584"/>
            <a:ext cx="8616176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Thank</a:t>
            </a:r>
            <a:r>
              <a:rPr lang="es-ES" sz="40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40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you</a:t>
            </a:r>
            <a:r>
              <a:rPr lang="es-ES" sz="40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40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for</a:t>
            </a:r>
            <a:r>
              <a:rPr lang="es-ES" sz="40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40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your</a:t>
            </a:r>
            <a:r>
              <a:rPr lang="es-ES" sz="40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40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attention</a:t>
            </a:r>
            <a:endParaRPr lang="es-ES" sz="4000" b="1" dirty="0">
              <a:solidFill>
                <a:srgbClr val="0628C8"/>
              </a:solidFill>
              <a:latin typeface="Trebuchet MS" panose="020B0703020202090204" pitchFamily="34" charset="0"/>
              <a:ea typeface="+mj-ea"/>
              <a:cs typeface="+mj-cs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A5D01D94-CD42-0C35-7E8E-C7BFBC5F7F44}"/>
              </a:ext>
            </a:extLst>
          </p:cNvPr>
          <p:cNvSpPr txBox="1">
            <a:spLocks/>
          </p:cNvSpPr>
          <p:nvPr/>
        </p:nvSpPr>
        <p:spPr bwMode="auto">
          <a:xfrm>
            <a:off x="519113" y="2309722"/>
            <a:ext cx="8182602" cy="32816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 cmpd="sng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3" pitchFamily="18" charset="2"/>
              <a:buChar char="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3" pitchFamily="18" charset="2"/>
              <a:buChar char="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 eaLnBrk="1" hangingPunct="1">
              <a:lnSpc>
                <a:spcPct val="120000"/>
              </a:lnSpc>
              <a:buClr>
                <a:srgbClr val="ED7D31"/>
              </a:buClr>
              <a:buBlip>
                <a:blip r:embed="rId3"/>
              </a:buBlip>
              <a:defRPr/>
            </a:pPr>
            <a:r>
              <a:rPr lang="es-ES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A. R. Nieto, J. M. Seoane, and M. A. F. Sanjuán.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Trapping</a:t>
            </a:r>
            <a:r>
              <a:rPr lang="es-ES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enhanced</a:t>
            </a:r>
            <a:r>
              <a:rPr lang="es-ES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by</a:t>
            </a:r>
            <a:r>
              <a:rPr lang="es-ES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noise</a:t>
            </a:r>
            <a:r>
              <a:rPr lang="es-ES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in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nonhyperbolic</a:t>
            </a:r>
            <a:r>
              <a:rPr lang="es-ES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and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hyperbolic</a:t>
            </a:r>
            <a:r>
              <a:rPr lang="es-ES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chaotic</a:t>
            </a:r>
            <a:r>
              <a:rPr lang="es-ES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scattering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. </a:t>
            </a:r>
            <a:r>
              <a:rPr lang="es-ES" dirty="0" err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Commun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. </a:t>
            </a:r>
            <a:r>
              <a:rPr lang="es-ES" dirty="0" err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Nonlinear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Sci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. </a:t>
            </a:r>
            <a:r>
              <a:rPr lang="es-ES" dirty="0" err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Numer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. </a:t>
            </a:r>
            <a:r>
              <a:rPr lang="es-ES" dirty="0" err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Simul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. 102, 105905 (2021)</a:t>
            </a:r>
          </a:p>
          <a:p>
            <a:pPr defTabSz="914400" eaLnBrk="1" hangingPunct="1">
              <a:lnSpc>
                <a:spcPct val="120000"/>
              </a:lnSpc>
              <a:buClr>
                <a:srgbClr val="ED7D31"/>
              </a:buClr>
              <a:buBlip>
                <a:blip r:embed="rId3"/>
              </a:buBlip>
              <a:defRPr/>
            </a:pPr>
            <a:r>
              <a:rPr lang="es-ES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A. R. Nieto, J. M. Seoane, and M. A. F. Sanjuán.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Noise</a:t>
            </a:r>
            <a:r>
              <a:rPr lang="es-ES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activates</a:t>
            </a:r>
            <a:r>
              <a:rPr lang="es-ES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escapes in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closed</a:t>
            </a:r>
            <a:r>
              <a:rPr lang="es-ES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Hamiltonian</a:t>
            </a:r>
            <a:r>
              <a:rPr lang="es-ES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systems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. </a:t>
            </a:r>
            <a:r>
              <a:rPr lang="es-ES" dirty="0" err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Commun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. </a:t>
            </a:r>
            <a:r>
              <a:rPr lang="es-ES" dirty="0" err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Nonlinear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Sci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. </a:t>
            </a:r>
            <a:r>
              <a:rPr lang="es-ES" dirty="0" err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Numer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. </a:t>
            </a:r>
            <a:r>
              <a:rPr lang="es-ES" dirty="0" err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Simul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. 105, 106074 (2022)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5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 2" pitchFamily="18" charset="2"/>
              <a:buBlip>
                <a:blip r:embed="rId3"/>
              </a:buBlip>
              <a:tabLst/>
              <a:defRPr/>
            </a:pPr>
            <a:r>
              <a:rPr lang="es-ES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A. R. Nieto, J. M. Seoane, and M. A. F. Sanjuán. </a:t>
            </a:r>
            <a:r>
              <a:rPr lang="es-ES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Final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state</a:t>
            </a:r>
            <a:r>
              <a:rPr lang="es-ES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sensitivity</a:t>
            </a:r>
            <a:r>
              <a:rPr lang="es-ES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in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noisy</a:t>
            </a:r>
            <a:r>
              <a:rPr lang="es-ES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chaotic</a:t>
            </a:r>
            <a:r>
              <a:rPr lang="es-ES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scattering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. Chaos </a:t>
            </a:r>
            <a:r>
              <a:rPr lang="es-ES" dirty="0" err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Solit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. </a:t>
            </a:r>
            <a:r>
              <a:rPr lang="es-ES" dirty="0" err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Fractals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. 150, 111181 (2021)</a:t>
            </a:r>
          </a:p>
        </p:txBody>
      </p:sp>
    </p:spTree>
    <p:extLst>
      <p:ext uri="{BB962C8B-B14F-4D97-AF65-F5344CB8AC3E}">
        <p14:creationId xmlns:p14="http://schemas.microsoft.com/office/powerpoint/2010/main" val="229169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47E5E357-6B39-DEFD-463C-87EB83589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49"/>
          <a:stretch/>
        </p:blipFill>
        <p:spPr>
          <a:xfrm>
            <a:off x="4880709" y="2863009"/>
            <a:ext cx="3500398" cy="3344925"/>
          </a:xfrm>
          <a:prstGeom prst="rect">
            <a:avLst/>
          </a:prstGeom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87BC01BF-1EA5-46E5-AF9D-F9046A67BA7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43608" y="6361647"/>
            <a:ext cx="7584334" cy="397331"/>
          </a:xfr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s-ES" altLang="es-ES" sz="1400" dirty="0">
                <a:cs typeface="Times New Roman" panose="02020603050405020304" pitchFamily="18" charset="0"/>
              </a:rPr>
              <a:t>M. </a:t>
            </a:r>
            <a:r>
              <a:rPr lang="es-ES" altLang="es-ES" sz="1400" dirty="0" err="1">
                <a:cs typeface="Times New Roman" panose="02020603050405020304" pitchFamily="18" charset="0"/>
              </a:rPr>
              <a:t>Hénon</a:t>
            </a:r>
            <a:r>
              <a:rPr lang="es-ES" altLang="es-ES" sz="1400" dirty="0">
                <a:cs typeface="Times New Roman" panose="02020603050405020304" pitchFamily="18" charset="0"/>
              </a:rPr>
              <a:t> and C. </a:t>
            </a:r>
            <a:r>
              <a:rPr lang="es-ES" altLang="es-ES" sz="1400" dirty="0" err="1">
                <a:cs typeface="Times New Roman" panose="02020603050405020304" pitchFamily="18" charset="0"/>
              </a:rPr>
              <a:t>Heiles</a:t>
            </a:r>
            <a:r>
              <a:rPr lang="es-ES" altLang="es-ES" sz="1400" dirty="0">
                <a:cs typeface="Times New Roman" panose="02020603050405020304" pitchFamily="18" charset="0"/>
              </a:rPr>
              <a:t>.</a:t>
            </a:r>
            <a:r>
              <a:rPr lang="en-US" altLang="es-ES" sz="1400" dirty="0">
                <a:cs typeface="Times New Roman" panose="02020603050405020304" pitchFamily="18" charset="0"/>
              </a:rPr>
              <a:t> </a:t>
            </a:r>
            <a:r>
              <a:rPr lang="en-US" altLang="es-ES" sz="1400" b="1" dirty="0">
                <a:cs typeface="Times New Roman" panose="02020603050405020304" pitchFamily="18" charset="0"/>
              </a:rPr>
              <a:t>The applicability of the third integral of motion.</a:t>
            </a:r>
            <a:r>
              <a:rPr lang="es-ES" altLang="es-ES" sz="1400" b="1" dirty="0">
                <a:cs typeface="Times New Roman" panose="02020603050405020304" pitchFamily="18" charset="0"/>
              </a:rPr>
              <a:t> </a:t>
            </a:r>
            <a:r>
              <a:rPr lang="es-ES" altLang="es-ES" sz="1400" dirty="0">
                <a:cs typeface="Times New Roman" panose="02020603050405020304" pitchFamily="18" charset="0"/>
              </a:rPr>
              <a:t>Astron. J. </a:t>
            </a:r>
            <a:r>
              <a:rPr lang="es-ES" altLang="es-ES" sz="1400" b="1" dirty="0">
                <a:cs typeface="Times New Roman" panose="02020603050405020304" pitchFamily="18" charset="0"/>
              </a:rPr>
              <a:t>69</a:t>
            </a:r>
            <a:r>
              <a:rPr lang="es-ES" altLang="es-ES" sz="1400" dirty="0">
                <a:cs typeface="Times New Roman" panose="02020603050405020304" pitchFamily="18" charset="0"/>
              </a:rPr>
              <a:t>, 73-79 (1964)</a:t>
            </a:r>
            <a:endParaRPr lang="es-ES" altLang="es-ES" sz="1200" dirty="0"/>
          </a:p>
          <a:p>
            <a:pPr lvl="1" eaLnBrk="1" hangingPunct="1">
              <a:buFont typeface="Wingdings 3" panose="05040102010807070707" pitchFamily="18" charset="2"/>
              <a:buNone/>
              <a:defRPr/>
            </a:pPr>
            <a:endParaRPr lang="es-ES" altLang="es-ES" sz="1600" dirty="0"/>
          </a:p>
          <a:p>
            <a:pPr lvl="1" eaLnBrk="1" hangingPunct="1">
              <a:buFont typeface="Wingdings 3" panose="05040102010807070707" pitchFamily="18" charset="2"/>
              <a:buNone/>
              <a:defRPr/>
            </a:pPr>
            <a:endParaRPr lang="es-ES" altLang="es-ES" sz="16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264683-5A19-479C-8CA1-CF5F90122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06" y="1299102"/>
            <a:ext cx="5635613" cy="1041204"/>
          </a:xfrm>
          <a:prstGeom prst="rect">
            <a:avLst/>
          </a:prstGeom>
          <a:ln w="19050">
            <a:solidFill>
              <a:srgbClr val="009900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0696556-9D5A-4457-9EB1-0D351046D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162" y="1090508"/>
            <a:ext cx="2632176" cy="1618788"/>
          </a:xfrm>
          <a:prstGeom prst="rect">
            <a:avLst/>
          </a:prstGeom>
          <a:ln w="19050">
            <a:solidFill>
              <a:srgbClr val="2605EB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B12155F-1EC8-4491-6BA4-12C066D0A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49"/>
          <a:stretch/>
        </p:blipFill>
        <p:spPr>
          <a:xfrm>
            <a:off x="1187624" y="2924277"/>
            <a:ext cx="3500398" cy="3344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A5DDF8CD-B500-69B3-650F-74CC01CADEAE}"/>
                  </a:ext>
                </a:extLst>
              </p:cNvPr>
              <p:cNvSpPr txBox="1"/>
              <p:nvPr/>
            </p:nvSpPr>
            <p:spPr>
              <a:xfrm>
                <a:off x="1795872" y="2805840"/>
                <a:ext cx="844199" cy="307777"/>
              </a:xfrm>
              <a:prstGeom prst="rect">
                <a:avLst/>
              </a:prstGeom>
              <a:solidFill>
                <a:srgbClr val="CFE8EC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E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s-E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≤1/6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A5DDF8CD-B500-69B3-650F-74CC01CAD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872" y="2805840"/>
                <a:ext cx="844199" cy="307777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n 21">
            <a:extLst>
              <a:ext uri="{FF2B5EF4-FFF2-40B4-BE49-F238E27FC236}">
                <a16:creationId xmlns:a16="http://schemas.microsoft.com/office/drawing/2014/main" id="{10D337E3-97D6-B0D7-5844-9430CF77BC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9549" y="2443821"/>
            <a:ext cx="1208231" cy="35983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3" name="Text Box 24">
            <a:extLst>
              <a:ext uri="{FF2B5EF4-FFF2-40B4-BE49-F238E27FC236}">
                <a16:creationId xmlns:a16="http://schemas.microsoft.com/office/drawing/2014/main" id="{013A95C2-C3CF-FA2A-5019-93249548E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829" y="2430004"/>
            <a:ext cx="183896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5000"/>
              </a:spcBef>
              <a:buClr>
                <a:srgbClr val="FF0000"/>
              </a:buClr>
              <a:buFont typeface="Wingdings 2" panose="05020102010507070707" pitchFamily="18" charset="2"/>
              <a:buChar char="º"/>
              <a:defRPr sz="20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FF0000"/>
              </a:buClr>
              <a:buFont typeface="Wingdings 2" panose="05020102010507070707" pitchFamily="18" charset="2"/>
              <a:buChar char="º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defRPr sz="1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rgbClr val="FF0000"/>
              </a:buClr>
              <a:buFont typeface="Wingdings 2" panose="05020102010507070707" pitchFamily="18" charset="2"/>
              <a:buChar char="º"/>
              <a:defRPr sz="1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Font typeface="Wingdings 2" panose="05020102010507070707" pitchFamily="18" charset="2"/>
              <a:buChar char="º"/>
              <a:defRPr sz="1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Font typeface="Wingdings 2" panose="05020102010507070707" pitchFamily="18" charset="2"/>
              <a:buChar char="º"/>
              <a:defRPr sz="1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Font typeface="Wingdings 2" panose="05020102010507070707" pitchFamily="18" charset="2"/>
              <a:buChar char="º"/>
              <a:defRPr sz="1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Font typeface="Wingdings 2" panose="05020102010507070707" pitchFamily="18" charset="2"/>
              <a:buChar char="º"/>
              <a:defRPr sz="1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>
                <a:srgbClr val="ED7D31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s-ES" alt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Escape </a:t>
            </a:r>
            <a:r>
              <a:rPr kumimoji="0" lang="es-ES" alt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energy</a:t>
            </a:r>
            <a:endParaRPr kumimoji="0" lang="es-ES" altLang="es-ES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68AAA1-2303-1E66-F6C6-7174A5CAC3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7163" y="3100862"/>
            <a:ext cx="2779740" cy="25063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9C39C3AC-6613-6043-2674-AD9593B7CEBE}"/>
                  </a:ext>
                </a:extLst>
              </p:cNvPr>
              <p:cNvSpPr txBox="1"/>
              <p:nvPr/>
            </p:nvSpPr>
            <p:spPr>
              <a:xfrm>
                <a:off x="5497004" y="2767114"/>
                <a:ext cx="848792" cy="307777"/>
              </a:xfrm>
              <a:prstGeom prst="rect">
                <a:avLst/>
              </a:prstGeom>
              <a:solidFill>
                <a:srgbClr val="CFE8EC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E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s-E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&gt;1/6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9C39C3AC-6613-6043-2674-AD9593B7C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004" y="2767114"/>
                <a:ext cx="848792" cy="307777"/>
              </a:xfrm>
              <a:prstGeom prst="rect">
                <a:avLst/>
              </a:prstGeom>
              <a:blipFill>
                <a:blip r:embed="rId9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>
            <a:extLst>
              <a:ext uri="{FF2B5EF4-FFF2-40B4-BE49-F238E27FC236}">
                <a16:creationId xmlns:a16="http://schemas.microsoft.com/office/drawing/2014/main" id="{3FDCBCFB-D053-B894-F3B6-B03F3563DA2D}"/>
              </a:ext>
            </a:extLst>
          </p:cNvPr>
          <p:cNvSpPr txBox="1"/>
          <p:nvPr/>
        </p:nvSpPr>
        <p:spPr>
          <a:xfrm>
            <a:off x="6502997" y="2865726"/>
            <a:ext cx="648072" cy="276999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Exit 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DA4F148-1132-F54C-C74A-2C8C3F2D33EA}"/>
              </a:ext>
            </a:extLst>
          </p:cNvPr>
          <p:cNvSpPr txBox="1"/>
          <p:nvPr/>
        </p:nvSpPr>
        <p:spPr>
          <a:xfrm rot="3481927">
            <a:off x="5118872" y="5229383"/>
            <a:ext cx="636581" cy="276999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Exit 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772F62-36D0-5C3B-9705-02C04F33C20E}"/>
              </a:ext>
            </a:extLst>
          </p:cNvPr>
          <p:cNvSpPr txBox="1"/>
          <p:nvPr/>
        </p:nvSpPr>
        <p:spPr>
          <a:xfrm rot="18023108">
            <a:off x="7877913" y="5210248"/>
            <a:ext cx="677981" cy="276999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Exit 3</a:t>
            </a:r>
          </a:p>
        </p:txBody>
      </p:sp>
      <p:sp>
        <p:nvSpPr>
          <p:cNvPr id="10" name="Arco de bloque 9">
            <a:extLst>
              <a:ext uri="{FF2B5EF4-FFF2-40B4-BE49-F238E27FC236}">
                <a16:creationId xmlns:a16="http://schemas.microsoft.com/office/drawing/2014/main" id="{B4DC7A71-E471-287E-017B-F59EF0004597}"/>
              </a:ext>
            </a:extLst>
          </p:cNvPr>
          <p:cNvSpPr/>
          <p:nvPr/>
        </p:nvSpPr>
        <p:spPr bwMode="auto">
          <a:xfrm rot="10800000">
            <a:off x="6630908" y="3275030"/>
            <a:ext cx="360000" cy="72009"/>
          </a:xfrm>
          <a:prstGeom prst="blockArc">
            <a:avLst>
              <a:gd name="adj1" fmla="val 10683769"/>
              <a:gd name="adj2" fmla="val 0"/>
              <a:gd name="adj3" fmla="val 25000"/>
            </a:avLst>
          </a:prstGeom>
          <a:solidFill>
            <a:schemeClr val="accent2"/>
          </a:solidFill>
          <a:ln w="3175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 2" panose="05020102010507070707" pitchFamily="18" charset="2"/>
              <a:buChar char="º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Arco de bloque 10">
            <a:extLst>
              <a:ext uri="{FF2B5EF4-FFF2-40B4-BE49-F238E27FC236}">
                <a16:creationId xmlns:a16="http://schemas.microsoft.com/office/drawing/2014/main" id="{6DEA9364-3B60-53C9-D4CE-67858927FD08}"/>
              </a:ext>
            </a:extLst>
          </p:cNvPr>
          <p:cNvSpPr/>
          <p:nvPr/>
        </p:nvSpPr>
        <p:spPr bwMode="auto">
          <a:xfrm rot="3557779">
            <a:off x="5602997" y="5132190"/>
            <a:ext cx="360000" cy="72009"/>
          </a:xfrm>
          <a:prstGeom prst="blockArc">
            <a:avLst>
              <a:gd name="adj1" fmla="val 10683769"/>
              <a:gd name="adj2" fmla="val 0"/>
              <a:gd name="adj3" fmla="val 25000"/>
            </a:avLst>
          </a:prstGeom>
          <a:solidFill>
            <a:schemeClr val="accent2"/>
          </a:solidFill>
          <a:ln w="3175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 2" panose="05020102010507070707" pitchFamily="18" charset="2"/>
              <a:buChar char="º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Arco de bloque 11">
            <a:extLst>
              <a:ext uri="{FF2B5EF4-FFF2-40B4-BE49-F238E27FC236}">
                <a16:creationId xmlns:a16="http://schemas.microsoft.com/office/drawing/2014/main" id="{53E675D8-51D7-668B-5A50-04F2C34C6CF5}"/>
              </a:ext>
            </a:extLst>
          </p:cNvPr>
          <p:cNvSpPr/>
          <p:nvPr/>
        </p:nvSpPr>
        <p:spPr bwMode="auto">
          <a:xfrm rot="18041162">
            <a:off x="7702789" y="5137674"/>
            <a:ext cx="360000" cy="72009"/>
          </a:xfrm>
          <a:prstGeom prst="blockArc">
            <a:avLst>
              <a:gd name="adj1" fmla="val 10683769"/>
              <a:gd name="adj2" fmla="val 0"/>
              <a:gd name="adj3" fmla="val 25000"/>
            </a:avLst>
          </a:prstGeom>
          <a:solidFill>
            <a:schemeClr val="accent2"/>
          </a:solidFill>
          <a:ln w="3175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 2" panose="05020102010507070707" pitchFamily="18" charset="2"/>
              <a:buChar char="º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23EB7208-3768-F1E9-4420-6E743367CCCB}"/>
              </a:ext>
            </a:extLst>
          </p:cNvPr>
          <p:cNvSpPr txBox="1">
            <a:spLocks noChangeArrowheads="1"/>
          </p:cNvSpPr>
          <p:nvPr/>
        </p:nvSpPr>
        <p:spPr>
          <a:xfrm>
            <a:off x="71918" y="182562"/>
            <a:ext cx="8977313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s-ES" sz="28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Introduction</a:t>
            </a:r>
            <a:r>
              <a:rPr lang="es-ES" altLang="es-ES" sz="28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28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to</a:t>
            </a:r>
            <a:r>
              <a:rPr lang="es-ES" altLang="es-ES" sz="2800" b="1" dirty="0">
                <a:solidFill>
                  <a:srgbClr val="0628C8"/>
                </a:solidFill>
                <a:latin typeface="Trebuchet MS" panose="020B0703020202090204" pitchFamily="34" charset="0"/>
              </a:rPr>
              <a:t> 2D open </a:t>
            </a:r>
            <a:r>
              <a:rPr lang="es-ES" altLang="es-ES" sz="28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Hamiltonian</a:t>
            </a:r>
            <a:r>
              <a:rPr lang="es-ES" altLang="es-ES" sz="28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28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Systems</a:t>
            </a:r>
            <a:r>
              <a:rPr lang="es-ES" altLang="es-ES" sz="2800" b="1" dirty="0">
                <a:solidFill>
                  <a:srgbClr val="0628C8"/>
                </a:solidFill>
                <a:latin typeface="Trebuchet MS" panose="020B0703020202090204" pitchFamily="34" charset="0"/>
              </a:rPr>
              <a:t>:</a:t>
            </a:r>
          </a:p>
          <a:p>
            <a:pPr algn="ctr"/>
            <a:r>
              <a:rPr lang="es-ES" altLang="es-ES" sz="28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The</a:t>
            </a:r>
            <a:r>
              <a:rPr lang="es-ES" altLang="es-ES" sz="28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28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Hénon-Heiles</a:t>
            </a:r>
            <a:r>
              <a:rPr lang="es-ES" altLang="es-ES" sz="28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28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Hamiltonian</a:t>
            </a:r>
            <a:endParaRPr lang="es-ES" altLang="es-ES" sz="2800" b="1" dirty="0">
              <a:solidFill>
                <a:srgbClr val="0628C8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82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81F0563-784D-CA56-04BB-A6AA3D64CF7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82562"/>
            <a:ext cx="8977313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s-ES" sz="28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Transient</a:t>
            </a:r>
            <a:r>
              <a:rPr lang="es-ES" altLang="es-ES" sz="2800" b="1" dirty="0">
                <a:solidFill>
                  <a:srgbClr val="0628C8"/>
                </a:solidFill>
                <a:latin typeface="Trebuchet MS" panose="020B0703020202090204" pitchFamily="34" charset="0"/>
              </a:rPr>
              <a:t> chaos in a 2D open </a:t>
            </a:r>
            <a:r>
              <a:rPr lang="es-ES" altLang="es-ES" sz="28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Hamiltonian</a:t>
            </a:r>
            <a:r>
              <a:rPr lang="es-ES" altLang="es-ES" sz="28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28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system</a:t>
            </a:r>
            <a:endParaRPr lang="es-ES" altLang="es-ES" sz="2800" b="1" dirty="0">
              <a:solidFill>
                <a:srgbClr val="0628C8"/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70905B7-F982-1B91-E982-F974DC4EABA4}"/>
              </a:ext>
            </a:extLst>
          </p:cNvPr>
          <p:cNvSpPr txBox="1">
            <a:spLocks noChangeArrowheads="1"/>
          </p:cNvSpPr>
          <p:nvPr/>
        </p:nvSpPr>
        <p:spPr>
          <a:xfrm>
            <a:off x="251521" y="1211767"/>
            <a:ext cx="8550508" cy="9352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Wingdings 2" panose="05020102010507070707" pitchFamily="18" charset="2"/>
              <a:buNone/>
              <a:defRPr/>
            </a:pPr>
            <a:r>
              <a:rPr lang="es-ES" altLang="es-ES" sz="11200" b="1" dirty="0" err="1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Transient</a:t>
            </a:r>
            <a:r>
              <a:rPr lang="es-ES" altLang="es-ES" sz="11200" b="1" dirty="0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altLang="es-ES" sz="11200" b="1" dirty="0" err="1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chaotic</a:t>
            </a:r>
            <a:r>
              <a:rPr lang="es-ES" altLang="es-ES" sz="11200" b="1" dirty="0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altLang="es-ES" sz="11200" b="1" dirty="0" err="1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motion</a:t>
            </a:r>
            <a:r>
              <a:rPr lang="es-ES" altLang="es-ES" sz="11200" b="1" dirty="0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altLang="es-ES" sz="112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of</a:t>
            </a:r>
            <a:r>
              <a:rPr lang="es-ES" altLang="es-ES" sz="112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a </a:t>
            </a:r>
            <a:r>
              <a:rPr lang="es-ES" altLang="es-ES" sz="112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particle</a:t>
            </a:r>
            <a:r>
              <a:rPr lang="es-ES" altLang="es-ES" sz="112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altLang="es-ES" sz="112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under</a:t>
            </a:r>
            <a:r>
              <a:rPr lang="es-ES" altLang="es-ES" sz="112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altLang="es-ES" sz="112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the</a:t>
            </a:r>
            <a:r>
              <a:rPr lang="es-ES" altLang="es-ES" sz="112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altLang="es-ES" sz="112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influence</a:t>
            </a:r>
            <a:r>
              <a:rPr lang="es-ES" altLang="es-ES" sz="112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altLang="es-ES" sz="112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of</a:t>
            </a:r>
            <a:r>
              <a:rPr lang="es-ES" altLang="es-ES" sz="112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a </a:t>
            </a:r>
            <a:r>
              <a:rPr lang="es-ES" altLang="es-ES" sz="112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potential</a:t>
            </a:r>
            <a:r>
              <a:rPr lang="es-ES" altLang="es-ES" sz="112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altLang="es-ES" sz="112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that</a:t>
            </a:r>
            <a:r>
              <a:rPr lang="es-ES" altLang="es-ES" sz="112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altLang="es-ES" sz="112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exhibits</a:t>
            </a:r>
            <a:r>
              <a:rPr lang="es-ES" altLang="es-ES" sz="112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altLang="es-ES" sz="11200" b="1" dirty="0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“</a:t>
            </a:r>
            <a:r>
              <a:rPr lang="es-ES" altLang="es-ES" sz="11200" b="1" dirty="0" err="1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exits</a:t>
            </a:r>
            <a:r>
              <a:rPr lang="es-ES" altLang="es-ES" sz="11200" b="1" dirty="0">
                <a:solidFill>
                  <a:srgbClr val="FF0000"/>
                </a:solidFill>
                <a:latin typeface="Trebuchet MS" panose="020B0703020202090204" pitchFamily="34" charset="0"/>
                <a:ea typeface="+mj-ea"/>
                <a:cs typeface="+mj-cs"/>
              </a:rPr>
              <a:t>”.</a:t>
            </a:r>
          </a:p>
          <a:p>
            <a:pPr lvl="1">
              <a:buFont typeface="Wingdings 3" panose="05040102010807070707" pitchFamily="18" charset="2"/>
              <a:buNone/>
              <a:defRPr/>
            </a:pPr>
            <a:endParaRPr lang="es-ES" altLang="es-ES" dirty="0"/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s-ES" altLang="es-ES" sz="1600" dirty="0"/>
          </a:p>
          <a:p>
            <a:pPr lvl="1">
              <a:buFont typeface="Wingdings 3" panose="05040102010807070707" pitchFamily="18" charset="2"/>
              <a:buNone/>
              <a:defRPr/>
            </a:pPr>
            <a:endParaRPr lang="es-ES" altLang="es-ES" sz="1600" dirty="0"/>
          </a:p>
          <a:p>
            <a:pPr lvl="1">
              <a:buFont typeface="Wingdings 3" panose="05040102010807070707" pitchFamily="18" charset="2"/>
              <a:buNone/>
              <a:defRPr/>
            </a:pPr>
            <a:endParaRPr lang="es-ES" altLang="es-ES" sz="1600" dirty="0"/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A70786EA-D956-CA45-2C26-FFF496447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104" y="5949280"/>
            <a:ext cx="1891223" cy="400110"/>
          </a:xfrm>
          <a:prstGeom prst="rect">
            <a:avLst/>
          </a:prstGeom>
          <a:solidFill>
            <a:srgbClr val="CFE8EC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342900" indent="-342900">
              <a:spcBef>
                <a:spcPct val="25000"/>
              </a:spcBef>
              <a:buClr>
                <a:srgbClr val="FF0000"/>
              </a:buClr>
              <a:buFont typeface="Wingdings 2" panose="05020102010507070707" pitchFamily="18" charset="2"/>
              <a:buChar char="º"/>
              <a:defRPr sz="20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FF0000"/>
              </a:buClr>
              <a:buFont typeface="Wingdings 2" panose="05020102010507070707" pitchFamily="18" charset="2"/>
              <a:buChar char="º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defRPr sz="1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rgbClr val="FF0000"/>
              </a:buClr>
              <a:buFont typeface="Wingdings 2" panose="05020102010507070707" pitchFamily="18" charset="2"/>
              <a:buChar char="º"/>
              <a:defRPr sz="1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Font typeface="Wingdings 2" panose="05020102010507070707" pitchFamily="18" charset="2"/>
              <a:buChar char="º"/>
              <a:defRPr sz="1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Font typeface="Wingdings 2" panose="05020102010507070707" pitchFamily="18" charset="2"/>
              <a:buChar char="º"/>
              <a:defRPr sz="1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Font typeface="Wingdings 2" panose="05020102010507070707" pitchFamily="18" charset="2"/>
              <a:buChar char="º"/>
              <a:defRPr sz="1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Font typeface="Wingdings 2" panose="05020102010507070707" pitchFamily="18" charset="2"/>
              <a:buChar char="º"/>
              <a:defRPr sz="1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>
                <a:srgbClr val="ED7D31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es-ES" altLang="es-ES" b="1" dirty="0" err="1">
                <a:solidFill>
                  <a:srgbClr val="00B050"/>
                </a:solidFill>
                <a:latin typeface="Trebuchet MS" panose="020B0703020202090204" pitchFamily="34" charset="0"/>
                <a:ea typeface="+mj-ea"/>
                <a:cs typeface="+mj-cs"/>
              </a:rPr>
              <a:t>Transient</a:t>
            </a:r>
            <a:r>
              <a:rPr lang="es-ES" altLang="es-ES" b="1" dirty="0">
                <a:solidFill>
                  <a:srgbClr val="00B050"/>
                </a:solidFill>
                <a:latin typeface="Trebuchet MS" panose="020B0703020202090204" pitchFamily="34" charset="0"/>
                <a:ea typeface="+mj-ea"/>
                <a:cs typeface="+mj-cs"/>
              </a:rPr>
              <a:t> caos</a:t>
            </a: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BB4184C1-B4E5-C2E3-A218-0047B2E29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564904"/>
            <a:ext cx="3159882" cy="5916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8">
            <a:extLst>
              <a:ext uri="{FF2B5EF4-FFF2-40B4-BE49-F238E27FC236}">
                <a16:creationId xmlns:a16="http://schemas.microsoft.com/office/drawing/2014/main" id="{28D9E765-1D1C-9D9F-430F-E3201DE39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260656"/>
            <a:ext cx="1724827" cy="484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14" descr="Diagrama&#10;&#10;Descripción generada automáticamente">
            <a:extLst>
              <a:ext uri="{FF2B5EF4-FFF2-40B4-BE49-F238E27FC236}">
                <a16:creationId xmlns:a16="http://schemas.microsoft.com/office/drawing/2014/main" id="{DE0D5F5A-B9F5-B294-0C9A-DB481AF0B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251112"/>
            <a:ext cx="5025715" cy="4566636"/>
          </a:xfrm>
          <a:prstGeom prst="rect">
            <a:avLst/>
          </a:prstGeom>
        </p:spPr>
      </p:pic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7C16DED-C939-97EF-E696-2B35F556E7B4}"/>
              </a:ext>
            </a:extLst>
          </p:cNvPr>
          <p:cNvCxnSpPr/>
          <p:nvPr/>
        </p:nvCxnSpPr>
        <p:spPr bwMode="auto">
          <a:xfrm flipH="1">
            <a:off x="3780018" y="5000380"/>
            <a:ext cx="1833343" cy="1193188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CuadroTexto 4">
            <a:extLst>
              <a:ext uri="{FF2B5EF4-FFF2-40B4-BE49-F238E27FC236}">
                <a16:creationId xmlns:a16="http://schemas.microsoft.com/office/drawing/2014/main" id="{77B79023-2D12-0D6F-A2B2-4FB6E80CE8A8}"/>
              </a:ext>
            </a:extLst>
          </p:cNvPr>
          <p:cNvSpPr txBox="1"/>
          <p:nvPr/>
        </p:nvSpPr>
        <p:spPr>
          <a:xfrm>
            <a:off x="179512" y="4109183"/>
            <a:ext cx="2768622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Chaotic dynamics </a:t>
            </a:r>
            <a:r>
              <a:rPr kumimoji="0" lang="en-US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occurs due to the existence of a </a:t>
            </a:r>
            <a:r>
              <a:rPr kumimoji="0" lang="en-US" alt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2605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chaotic saddle </a:t>
            </a:r>
            <a:r>
              <a:rPr kumimoji="0" lang="en-US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the phase space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132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>
            <a:extLst>
              <a:ext uri="{FF2B5EF4-FFF2-40B4-BE49-F238E27FC236}">
                <a16:creationId xmlns:a16="http://schemas.microsoft.com/office/drawing/2014/main" id="{1C374DD6-CDD4-4AA0-90EE-4B3AD8FC689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91376" y="1268761"/>
            <a:ext cx="7694687" cy="353944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>
            <a:normAutofit fontScale="77500" lnSpcReduction="20000"/>
          </a:bodyPr>
          <a:lstStyle/>
          <a:p>
            <a:pPr marL="0" indent="0" eaLnBrk="1" hangingPunct="1">
              <a:buNone/>
              <a:defRPr/>
            </a:pPr>
            <a:r>
              <a:rPr lang="es-ES" altLang="es-ES" sz="2800" dirty="0" err="1">
                <a:cs typeface="Times New Roman" panose="02020603050405020304" pitchFamily="18" charset="0"/>
              </a:rPr>
              <a:t>Depending</a:t>
            </a:r>
            <a:r>
              <a:rPr lang="es-ES" altLang="es-ES" sz="2800" dirty="0">
                <a:cs typeface="Times New Roman" panose="02020603050405020304" pitchFamily="18" charset="0"/>
              </a:rPr>
              <a:t> </a:t>
            </a:r>
            <a:r>
              <a:rPr lang="es-ES" altLang="es-ES" sz="2800" dirty="0" err="1">
                <a:cs typeface="Times New Roman" panose="02020603050405020304" pitchFamily="18" charset="0"/>
              </a:rPr>
              <a:t>on</a:t>
            </a:r>
            <a:r>
              <a:rPr lang="es-ES" altLang="es-ES" sz="2800" dirty="0">
                <a:cs typeface="Times New Roman" panose="02020603050405020304" pitchFamily="18" charset="0"/>
              </a:rPr>
              <a:t> </a:t>
            </a:r>
            <a:r>
              <a:rPr lang="es-ES" altLang="es-ES" sz="2800" dirty="0" err="1">
                <a:cs typeface="Times New Roman" panose="02020603050405020304" pitchFamily="18" charset="0"/>
              </a:rPr>
              <a:t>the</a:t>
            </a:r>
            <a:r>
              <a:rPr lang="es-ES" altLang="es-ES" sz="2800" dirty="0">
                <a:cs typeface="Times New Roman" panose="02020603050405020304" pitchFamily="18" charset="0"/>
              </a:rPr>
              <a:t> </a:t>
            </a:r>
            <a:r>
              <a:rPr lang="es-ES" altLang="es-ES" sz="2800" dirty="0" err="1">
                <a:solidFill>
                  <a:srgbClr val="00B050"/>
                </a:solidFill>
                <a:cs typeface="Times New Roman" panose="02020603050405020304" pitchFamily="18" charset="0"/>
              </a:rPr>
              <a:t>energy</a:t>
            </a:r>
            <a:r>
              <a:rPr lang="es-ES" altLang="es-ES" sz="2800" dirty="0">
                <a:cs typeface="Times New Roman" panose="02020603050405020304" pitchFamily="18" charset="0"/>
              </a:rPr>
              <a:t>, </a:t>
            </a:r>
            <a:r>
              <a:rPr lang="es-ES" altLang="es-ES" sz="2800" dirty="0" err="1">
                <a:cs typeface="Times New Roman" panose="02020603050405020304" pitchFamily="18" charset="0"/>
              </a:rPr>
              <a:t>the</a:t>
            </a:r>
            <a:r>
              <a:rPr lang="es-ES" altLang="es-ES" sz="2800" dirty="0">
                <a:cs typeface="Times New Roman" panose="02020603050405020304" pitchFamily="18" charset="0"/>
              </a:rPr>
              <a:t> global escape </a:t>
            </a:r>
            <a:r>
              <a:rPr lang="es-ES" altLang="es-ES" sz="2800" dirty="0" err="1">
                <a:cs typeface="Times New Roman" panose="02020603050405020304" pitchFamily="18" charset="0"/>
              </a:rPr>
              <a:t>dynamics</a:t>
            </a:r>
            <a:r>
              <a:rPr lang="es-ES" altLang="es-ES" sz="2800" dirty="0">
                <a:cs typeface="Times New Roman" panose="02020603050405020304" pitchFamily="18" charset="0"/>
              </a:rPr>
              <a:t> </a:t>
            </a:r>
            <a:r>
              <a:rPr lang="es-ES" altLang="es-ES" sz="2800" dirty="0" err="1">
                <a:cs typeface="Times New Roman" panose="02020603050405020304" pitchFamily="18" charset="0"/>
              </a:rPr>
              <a:t>is</a:t>
            </a:r>
            <a:r>
              <a:rPr lang="es-ES" altLang="es-ES" sz="2800" dirty="0">
                <a:cs typeface="Times New Roman" panose="02020603050405020304" pitchFamily="18" charset="0"/>
              </a:rPr>
              <a:t> </a:t>
            </a:r>
            <a:r>
              <a:rPr lang="es-ES" altLang="es-E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different</a:t>
            </a:r>
            <a:endParaRPr lang="es-ES" altLang="es-ES" sz="2800" dirty="0"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942A1D-FBBE-48E0-BE87-5BCA43253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154" y="2253656"/>
            <a:ext cx="3120620" cy="279582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5F5AD7-C661-4342-836D-E2B23467E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10" y="2253656"/>
            <a:ext cx="3120620" cy="282630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0A72922-297A-4C6E-B8B4-7C47435017C1}"/>
              </a:ext>
            </a:extLst>
          </p:cNvPr>
          <p:cNvSpPr txBox="1"/>
          <p:nvPr/>
        </p:nvSpPr>
        <p:spPr>
          <a:xfrm>
            <a:off x="5492322" y="5133976"/>
            <a:ext cx="30059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 PO are unstable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There are no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05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KAM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islands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 initial conditions lead to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05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escaping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trajectories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126A4DF-15E9-4EF4-951F-9C1DE7C13E36}"/>
              </a:ext>
            </a:extLst>
          </p:cNvPr>
          <p:cNvSpPr txBox="1"/>
          <p:nvPr/>
        </p:nvSpPr>
        <p:spPr>
          <a:xfrm>
            <a:off x="1205788" y="5133977"/>
            <a:ext cx="37551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Stable periodic orbits (PO) exist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There are trapped trajectories inside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Kolmogorov-Arnold-Moser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05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islands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Chaotic trajectories are affected by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stickiness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KAM islands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976ED8D-FB88-E8AE-D57A-D7D7B23732BB}"/>
              </a:ext>
            </a:extLst>
          </p:cNvPr>
          <p:cNvSpPr txBox="1"/>
          <p:nvPr/>
        </p:nvSpPr>
        <p:spPr>
          <a:xfrm>
            <a:off x="6300192" y="1729928"/>
            <a:ext cx="1723439" cy="369332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05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Hyperbolic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7FE2D45-699E-4C50-FDD9-AA247E4E8356}"/>
              </a:ext>
            </a:extLst>
          </p:cNvPr>
          <p:cNvSpPr txBox="1"/>
          <p:nvPr/>
        </p:nvSpPr>
        <p:spPr>
          <a:xfrm>
            <a:off x="2051720" y="1723398"/>
            <a:ext cx="1800200" cy="369332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05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Nonhyperbolic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E4C5E7-63E3-F914-32EF-D5AB215F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365125"/>
            <a:ext cx="8941080" cy="80803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Hyperbolic and Nonhyperbolic Dynamics</a:t>
            </a:r>
          </a:p>
        </p:txBody>
      </p:sp>
    </p:spTree>
    <p:extLst>
      <p:ext uri="{BB962C8B-B14F-4D97-AF65-F5344CB8AC3E}">
        <p14:creationId xmlns:p14="http://schemas.microsoft.com/office/powerpoint/2010/main" val="3241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3">
            <a:extLst>
              <a:ext uri="{FF2B5EF4-FFF2-40B4-BE49-F238E27FC236}">
                <a16:creationId xmlns:a16="http://schemas.microsoft.com/office/drawing/2014/main" id="{268B4393-FC61-02A8-B294-7DC0772B8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96" y="1914112"/>
            <a:ext cx="4693064" cy="42975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5">
                <a:extLst>
                  <a:ext uri="{FF2B5EF4-FFF2-40B4-BE49-F238E27FC236}">
                    <a16:creationId xmlns:a16="http://schemas.microsoft.com/office/drawing/2014/main" id="{57A58263-4C95-99CD-FDB2-E288F8D0058B}"/>
                  </a:ext>
                </a:extLst>
              </p:cNvPr>
              <p:cNvSpPr txBox="1"/>
              <p:nvPr/>
            </p:nvSpPr>
            <p:spPr>
              <a:xfrm>
                <a:off x="767275" y="1495817"/>
                <a:ext cx="940386" cy="276999"/>
              </a:xfrm>
              <a:prstGeom prst="rect">
                <a:avLst/>
              </a:prstGeom>
              <a:solidFill>
                <a:srgbClr val="CFE8EC"/>
              </a:solidFill>
              <a:ln w="285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s-E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E</m:t>
                      </m:r>
                      <m:r>
                        <a:rPr kumimoji="0" lang="es-E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=0.19</m:t>
                      </m:r>
                    </m:oMath>
                  </m:oMathPara>
                </a14:m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CuadroTexto 15">
                <a:extLst>
                  <a:ext uri="{FF2B5EF4-FFF2-40B4-BE49-F238E27FC236}">
                    <a16:creationId xmlns:a16="http://schemas.microsoft.com/office/drawing/2014/main" id="{57A58263-4C95-99CD-FDB2-E288F8D0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75" y="1495817"/>
                <a:ext cx="940386" cy="276999"/>
              </a:xfrm>
              <a:prstGeom prst="rect">
                <a:avLst/>
              </a:prstGeom>
              <a:blipFill>
                <a:blip r:embed="rId4"/>
                <a:stretch>
                  <a:fillRect l="-2597" r="-2597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8ED6CD10-E129-CBB7-43EA-833D99B6E383}"/>
              </a:ext>
            </a:extLst>
          </p:cNvPr>
          <p:cNvSpPr txBox="1"/>
          <p:nvPr/>
        </p:nvSpPr>
        <p:spPr>
          <a:xfrm>
            <a:off x="446049" y="61220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2">
            <a:extLst>
              <a:ext uri="{FF2B5EF4-FFF2-40B4-BE49-F238E27FC236}">
                <a16:creationId xmlns:a16="http://schemas.microsoft.com/office/drawing/2014/main" id="{8418CF84-4AF5-F581-4DFD-4F160F73C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889604"/>
            <a:ext cx="4559253" cy="434653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B724419-2423-04B9-B121-EED3594C4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365125"/>
            <a:ext cx="8941080" cy="80803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Exit basins of the </a:t>
            </a:r>
            <a:r>
              <a:rPr lang="en-U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Hénon-Heiles</a:t>
            </a:r>
            <a:r>
              <a:rPr lang="en-U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Hamiltonian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15">
                <a:extLst>
                  <a:ext uri="{FF2B5EF4-FFF2-40B4-BE49-F238E27FC236}">
                    <a16:creationId xmlns:a16="http://schemas.microsoft.com/office/drawing/2014/main" id="{71BF864E-FD98-FFBC-4252-E580E368C985}"/>
                  </a:ext>
                </a:extLst>
              </p:cNvPr>
              <p:cNvSpPr txBox="1"/>
              <p:nvPr/>
            </p:nvSpPr>
            <p:spPr>
              <a:xfrm>
                <a:off x="5429144" y="1434406"/>
                <a:ext cx="920124" cy="276999"/>
              </a:xfrm>
              <a:prstGeom prst="rect">
                <a:avLst/>
              </a:prstGeom>
              <a:solidFill>
                <a:srgbClr val="CFE8EC"/>
              </a:solidFill>
              <a:ln w="285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s-E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E</m:t>
                      </m:r>
                      <m:r>
                        <a:rPr kumimoji="0" lang="es-E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=0.25</m:t>
                      </m:r>
                    </m:oMath>
                  </m:oMathPara>
                </a14:m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uadroTexto 15">
                <a:extLst>
                  <a:ext uri="{FF2B5EF4-FFF2-40B4-BE49-F238E27FC236}">
                    <a16:creationId xmlns:a16="http://schemas.microsoft.com/office/drawing/2014/main" id="{71BF864E-FD98-FFBC-4252-E580E368C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144" y="1434406"/>
                <a:ext cx="920124" cy="276999"/>
              </a:xfrm>
              <a:prstGeom prst="rect">
                <a:avLst/>
              </a:prstGeom>
              <a:blipFill>
                <a:blip r:embed="rId6"/>
                <a:stretch>
                  <a:fillRect l="-3947" r="-3947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uadroTexto 16">
            <a:extLst>
              <a:ext uri="{FF2B5EF4-FFF2-40B4-BE49-F238E27FC236}">
                <a16:creationId xmlns:a16="http://schemas.microsoft.com/office/drawing/2014/main" id="{0F681BB7-A549-C760-A0EB-88F77203568A}"/>
              </a:ext>
            </a:extLst>
          </p:cNvPr>
          <p:cNvSpPr txBox="1"/>
          <p:nvPr/>
        </p:nvSpPr>
        <p:spPr>
          <a:xfrm>
            <a:off x="2329123" y="1456270"/>
            <a:ext cx="1800200" cy="369332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05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Nonhyperbolic</a:t>
            </a:r>
          </a:p>
        </p:txBody>
      </p:sp>
      <p:sp>
        <p:nvSpPr>
          <p:cNvPr id="6" name="CuadroTexto 15">
            <a:extLst>
              <a:ext uri="{FF2B5EF4-FFF2-40B4-BE49-F238E27FC236}">
                <a16:creationId xmlns:a16="http://schemas.microsoft.com/office/drawing/2014/main" id="{C08D0905-F52B-DD08-D4B7-F590D42C9FFF}"/>
              </a:ext>
            </a:extLst>
          </p:cNvPr>
          <p:cNvSpPr txBox="1"/>
          <p:nvPr/>
        </p:nvSpPr>
        <p:spPr>
          <a:xfrm>
            <a:off x="6896092" y="1390883"/>
            <a:ext cx="1723439" cy="369332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05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Hyperbolic</a:t>
            </a:r>
          </a:p>
        </p:txBody>
      </p:sp>
    </p:spTree>
    <p:extLst>
      <p:ext uri="{BB962C8B-B14F-4D97-AF65-F5344CB8AC3E}">
        <p14:creationId xmlns:p14="http://schemas.microsoft.com/office/powerpoint/2010/main" val="5716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7">
            <a:extLst>
              <a:ext uri="{FF2B5EF4-FFF2-40B4-BE49-F238E27FC236}">
                <a16:creationId xmlns:a16="http://schemas.microsoft.com/office/drawing/2014/main" id="{18E4F851-1B50-3E28-59FD-7C0821E2C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267" y="5417427"/>
            <a:ext cx="4847021" cy="967926"/>
          </a:xfrm>
          <a:prstGeom prst="rect">
            <a:avLst/>
          </a:prstGeom>
          <a:ln w="19050">
            <a:solidFill>
              <a:srgbClr val="2605EB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C5BA1AC-36ED-CE8B-747E-9D293CF1D90E}"/>
              </a:ext>
            </a:extLst>
          </p:cNvPr>
          <p:cNvGrpSpPr/>
          <p:nvPr/>
        </p:nvGrpSpPr>
        <p:grpSpPr>
          <a:xfrm>
            <a:off x="1043608" y="1340768"/>
            <a:ext cx="7273488" cy="3600400"/>
            <a:chOff x="1619672" y="1340768"/>
            <a:chExt cx="6697424" cy="3155321"/>
          </a:xfrm>
        </p:grpSpPr>
        <p:pic>
          <p:nvPicPr>
            <p:cNvPr id="5" name="Imagen 2">
              <a:extLst>
                <a:ext uri="{FF2B5EF4-FFF2-40B4-BE49-F238E27FC236}">
                  <a16:creationId xmlns:a16="http://schemas.microsoft.com/office/drawing/2014/main" id="{3977FB9B-9409-A71B-863A-6F6DDA1D7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9672" y="1340768"/>
              <a:ext cx="6697424" cy="3155321"/>
            </a:xfrm>
            <a:prstGeom prst="rect">
              <a:avLst/>
            </a:prstGeom>
            <a:ln w="19050">
              <a:solidFill>
                <a:srgbClr val="2605EB"/>
              </a:solidFill>
            </a:ln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E1065CA-4132-B743-CC39-31938ABEBD58}"/>
                </a:ext>
              </a:extLst>
            </p:cNvPr>
            <p:cNvGrpSpPr/>
            <p:nvPr/>
          </p:nvGrpSpPr>
          <p:grpSpPr>
            <a:xfrm>
              <a:off x="4055015" y="1588386"/>
              <a:ext cx="4045377" cy="2791398"/>
              <a:chOff x="4055015" y="1588386"/>
              <a:chExt cx="4045377" cy="2791398"/>
            </a:xfrm>
          </p:grpSpPr>
          <p:sp>
            <p:nvSpPr>
              <p:cNvPr id="7" name="Rectángulo 23">
                <a:extLst>
                  <a:ext uri="{FF2B5EF4-FFF2-40B4-BE49-F238E27FC236}">
                    <a16:creationId xmlns:a16="http://schemas.microsoft.com/office/drawing/2014/main" id="{F31BCF3A-2E72-9CED-9CF5-60D7841BA673}"/>
                  </a:ext>
                </a:extLst>
              </p:cNvPr>
              <p:cNvSpPr/>
              <p:nvPr/>
            </p:nvSpPr>
            <p:spPr bwMode="auto">
              <a:xfrm>
                <a:off x="5508104" y="2722728"/>
                <a:ext cx="1872208" cy="778280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ctr" defTabSz="914400" rtl="0" eaLnBrk="1" fontAlgn="base" latinLnBrk="0" hangingPunct="1">
                  <a:lnSpc>
                    <a:spcPct val="100000"/>
                  </a:lnSpc>
                  <a:spcBef>
                    <a:spcPct val="25000"/>
                  </a:spcBef>
                  <a:spcAft>
                    <a:spcPct val="0"/>
                  </a:spcAft>
                  <a:buClr>
                    <a:srgbClr val="ED7D31"/>
                  </a:buClr>
                  <a:buSzTx/>
                  <a:buFont typeface="Wingdings 2" panose="05020102010507070707" pitchFamily="18" charset="2"/>
                  <a:buChar char="º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ángulo 24">
                <a:extLst>
                  <a:ext uri="{FF2B5EF4-FFF2-40B4-BE49-F238E27FC236}">
                    <a16:creationId xmlns:a16="http://schemas.microsoft.com/office/drawing/2014/main" id="{8D347D07-EC24-0C68-8760-DD9D409A7AF4}"/>
                  </a:ext>
                </a:extLst>
              </p:cNvPr>
              <p:cNvSpPr/>
              <p:nvPr/>
            </p:nvSpPr>
            <p:spPr bwMode="auto">
              <a:xfrm>
                <a:off x="6105945" y="3601504"/>
                <a:ext cx="1994447" cy="778280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ctr" defTabSz="914400" rtl="0" eaLnBrk="1" fontAlgn="base" latinLnBrk="0" hangingPunct="1">
                  <a:lnSpc>
                    <a:spcPct val="100000"/>
                  </a:lnSpc>
                  <a:spcBef>
                    <a:spcPct val="25000"/>
                  </a:spcBef>
                  <a:spcAft>
                    <a:spcPct val="0"/>
                  </a:spcAft>
                  <a:buClr>
                    <a:srgbClr val="ED7D31"/>
                  </a:buClr>
                  <a:buSzTx/>
                  <a:buFont typeface="Wingdings 2" panose="05020102010507070707" pitchFamily="18" charset="2"/>
                  <a:buChar char="º"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CuadroTexto 19">
                <a:extLst>
                  <a:ext uri="{FF2B5EF4-FFF2-40B4-BE49-F238E27FC236}">
                    <a16:creationId xmlns:a16="http://schemas.microsoft.com/office/drawing/2014/main" id="{91CE0B75-A353-182E-F687-B621F76E9650}"/>
                  </a:ext>
                </a:extLst>
              </p:cNvPr>
              <p:cNvSpPr txBox="1"/>
              <p:nvPr/>
            </p:nvSpPr>
            <p:spPr>
              <a:xfrm>
                <a:off x="4055015" y="1588386"/>
                <a:ext cx="3690708" cy="458540"/>
              </a:xfrm>
              <a:prstGeom prst="rect">
                <a:avLst/>
              </a:prstGeom>
              <a:solidFill>
                <a:srgbClr val="CFE8EC"/>
              </a:solidFill>
              <a:ln w="127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Gaussian </a:t>
                </a:r>
                <a:r>
                  <a:rPr kumimoji="0" lang="es-E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white</a:t>
                </a:r>
                <a:r>
                  <a:rPr kumimoji="0" lang="es-E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s-E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noise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7DEB8BB8-39DD-6601-61EA-DC24448C4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365125"/>
            <a:ext cx="8941080" cy="80803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Noise in the </a:t>
            </a:r>
            <a:r>
              <a:rPr lang="en-U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Hénon-Heiles</a:t>
            </a:r>
            <a:r>
              <a:rPr lang="en-U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 Hamiltonian</a:t>
            </a:r>
          </a:p>
        </p:txBody>
      </p:sp>
    </p:spTree>
    <p:extLst>
      <p:ext uri="{BB962C8B-B14F-4D97-AF65-F5344CB8AC3E}">
        <p14:creationId xmlns:p14="http://schemas.microsoft.com/office/powerpoint/2010/main" val="216643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77C04B2-F1AD-616E-3C41-37DA70900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0" y="282499"/>
            <a:ext cx="8906107" cy="460917"/>
          </a:xfrm>
        </p:spPr>
        <p:txBody>
          <a:bodyPr>
            <a:noAutofit/>
          </a:bodyPr>
          <a:lstStyle/>
          <a:p>
            <a:r>
              <a:rPr lang="en-GB" sz="2700" b="1" dirty="0">
                <a:solidFill>
                  <a:srgbClr val="0628C8"/>
                </a:solidFill>
                <a:latin typeface="Trebuchet MS" panose="020B0703020202090204" pitchFamily="34" charset="0"/>
              </a:rPr>
              <a:t>Noise-enhanced trapping in open Hamiltonian systems</a:t>
            </a:r>
            <a:endParaRPr lang="en-ES" sz="2700" dirty="0"/>
          </a:p>
        </p:txBody>
      </p:sp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D70D85C-1A32-9BE9-6760-9B554EDE9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362"/>
            <a:ext cx="9191614" cy="440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1636</TotalTime>
  <Words>993</Words>
  <Application>Microsoft Macintosh PowerPoint</Application>
  <PresentationFormat>On-screen Show (4:3)</PresentationFormat>
  <Paragraphs>165</Paragraphs>
  <Slides>33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Symbol</vt:lpstr>
      <vt:lpstr>Times New Roman</vt:lpstr>
      <vt:lpstr>Trebuchet MS</vt:lpstr>
      <vt:lpstr>Wingdings</vt:lpstr>
      <vt:lpstr>Wingdings 2</vt:lpstr>
      <vt:lpstr>Wingdings 3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Hyperbolic and Nonhyperbolic Dynamics</vt:lpstr>
      <vt:lpstr>Exit basins of the Hénon-Heiles Hamiltonian</vt:lpstr>
      <vt:lpstr>Noise in the Hénon-Heiles Hamiltonian</vt:lpstr>
      <vt:lpstr>Noise-enhanced trapping in open Hamiltonian systems</vt:lpstr>
      <vt:lpstr>Noise-enhanced trapping</vt:lpstr>
      <vt:lpstr>Nonhyperbolic regime:  The value of ξ_t increases with the energy E</vt:lpstr>
      <vt:lpstr>Hyperbolic regime:  The value of ξ_t increases with the energy E</vt:lpstr>
      <vt:lpstr>Why does noise-enhanced trapping occur?</vt:lpstr>
      <vt:lpstr>Noise-enhanced trapping for ξ_t</vt:lpstr>
      <vt:lpstr>Dynamics for low noise intensity</vt:lpstr>
      <vt:lpstr>Dynamics for high noise intensity</vt:lpstr>
      <vt:lpstr>Noise activates escapes in closed Hamiltonian systems</vt:lpstr>
      <vt:lpstr>PowerPoint Presentation</vt:lpstr>
      <vt:lpstr>Evolution of the energy of three simulations starting at the same initial condition with ξ=10^(-6)</vt:lpstr>
      <vt:lpstr>The evolution of the average escape time is explained by two different algebraic scaling laws</vt:lpstr>
      <vt:lpstr>PowerPoint Presentation</vt:lpstr>
      <vt:lpstr>PowerPoint Presentation</vt:lpstr>
      <vt:lpstr>Energy evolution of different launchings of the same initial condition that belongs to a KAM island in the noiseless system</vt:lpstr>
      <vt:lpstr>Final state sensitivity in noisy chaotic scattering</vt:lpstr>
      <vt:lpstr>Trajectories starting from the same IC close to the fractal boundary can escape through different exits</vt:lpstr>
      <vt:lpstr>Probability Basin</vt:lpstr>
      <vt:lpstr>Uncertainty Noisy Basins (I)</vt:lpstr>
      <vt:lpstr>Uncertainty Noisy Basins (II)</vt:lpstr>
      <vt:lpstr>The uncertainty basin grows from the exit basin boundary, connecting different regions and generating a smooth geometry</vt:lpstr>
      <vt:lpstr>Unpredictability and fractal boundaries in the noiseless case:  uncertainty dimension</vt:lpstr>
      <vt:lpstr>Noise-sensitivity exponent</vt:lpstr>
      <vt:lpstr>Summary and 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Miguel Ángel Fernández Sanjuán</dc:creator>
  <cp:lastModifiedBy>Miguel Ángel Fernández Sanjuán</cp:lastModifiedBy>
  <cp:revision>26</cp:revision>
  <dcterms:created xsi:type="dcterms:W3CDTF">2023-07-01T18:25:05Z</dcterms:created>
  <dcterms:modified xsi:type="dcterms:W3CDTF">2025-05-27T07:16:20Z</dcterms:modified>
</cp:coreProperties>
</file>