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345" r:id="rId3"/>
    <p:sldId id="259" r:id="rId4"/>
    <p:sldId id="377" r:id="rId5"/>
    <p:sldId id="344" r:id="rId6"/>
    <p:sldId id="270" r:id="rId7"/>
    <p:sldId id="346" r:id="rId8"/>
    <p:sldId id="364" r:id="rId9"/>
    <p:sldId id="329" r:id="rId10"/>
    <p:sldId id="371" r:id="rId11"/>
    <p:sldId id="363" r:id="rId12"/>
    <p:sldId id="365" r:id="rId13"/>
    <p:sldId id="359" r:id="rId14"/>
    <p:sldId id="360" r:id="rId15"/>
    <p:sldId id="361" r:id="rId16"/>
    <p:sldId id="350" r:id="rId17"/>
    <p:sldId id="352" r:id="rId18"/>
    <p:sldId id="349" r:id="rId19"/>
    <p:sldId id="354" r:id="rId20"/>
    <p:sldId id="355" r:id="rId21"/>
    <p:sldId id="356" r:id="rId22"/>
    <p:sldId id="357" r:id="rId23"/>
    <p:sldId id="378" r:id="rId24"/>
    <p:sldId id="340" r:id="rId25"/>
    <p:sldId id="358" r:id="rId26"/>
    <p:sldId id="310" r:id="rId27"/>
    <p:sldId id="372" r:id="rId28"/>
    <p:sldId id="375" r:id="rId29"/>
    <p:sldId id="37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778" autoAdjust="0"/>
  </p:normalViewPr>
  <p:slideViewPr>
    <p:cSldViewPr>
      <p:cViewPr>
        <p:scale>
          <a:sx n="70" d="100"/>
          <a:sy n="70" d="100"/>
        </p:scale>
        <p:origin x="-1810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7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338C6-5595-476D-A5F0-43289F4CDB5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CC8B9-39CD-4B5F-A599-3388F6EE6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6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CC8B9-39CD-4B5F-A599-3388F6EE62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89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CC8B9-39CD-4B5F-A599-3388F6EE62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7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680C-941F-4A36-BADD-E49E7B8ACDA2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4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08B6-3E2C-43E6-9DB3-0B67EAFA1FA3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3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1DDB-2A68-44AF-8FE7-0CBF0BA25C48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1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FF72-2736-4510-8697-8540B52BF503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7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9772-424F-4708-8E1C-0D038BAB915A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EFB3-9C6A-48D6-91FF-7537DEC4582F}" type="datetime1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1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5685-1202-4655-9A11-446C58E71066}" type="datetime1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D133-ADDC-41F8-83B7-D3105639B272}" type="datetime1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8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0DD4-51B8-4454-A05C-62D12F9E9769}" type="datetime1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1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D534-B745-454A-A62B-1872ECBE2604}" type="datetime1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9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F01D-600B-4FB4-91CF-C8793242CBC9}" type="datetime1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1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4D25-8C48-4C72-80BF-401AA6932CF5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D49A-5DCF-42D7-8E72-691314BF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Edge Dynamics in Strongly Nonlinear SSH Photonic Lattices: Reconstructing Bulk-Edge Correspondence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6400800" cy="1288471"/>
          </a:xfrm>
        </p:spPr>
        <p:txBody>
          <a:bodyPr>
            <a:normAutofit/>
          </a:bodyPr>
          <a:lstStyle/>
          <a:p>
            <a:pPr marL="342900" indent="-342900">
              <a:buAutoNum type="alphaUcPeriod"/>
            </a:pPr>
            <a:r>
              <a:rPr lang="en-US" sz="2400" b="1" dirty="0" err="1" smtClean="0"/>
              <a:t>Maluckov</a:t>
            </a:r>
            <a:endParaRPr lang="en-US" sz="2400" b="1" baseline="30000" dirty="0"/>
          </a:p>
          <a:p>
            <a:r>
              <a:rPr lang="en-US" sz="2400" dirty="0"/>
              <a:t>K</a:t>
            </a:r>
            <a:r>
              <a:rPr lang="en-US" sz="2400" dirty="0" smtClean="0"/>
              <a:t>. </a:t>
            </a:r>
            <a:r>
              <a:rPr lang="en-US" sz="2400" dirty="0" err="1" smtClean="0"/>
              <a:t>Bugarski</a:t>
            </a:r>
            <a:r>
              <a:rPr lang="en-US" sz="2400" dirty="0" smtClean="0"/>
              <a:t>, R. </a:t>
            </a:r>
            <a:r>
              <a:rPr lang="en-US" sz="2400" dirty="0" err="1" smtClean="0"/>
              <a:t>Vicencio</a:t>
            </a:r>
            <a:r>
              <a:rPr lang="en-US" sz="2400" dirty="0" smtClean="0"/>
              <a:t>, M, Johansson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38800"/>
            <a:ext cx="297083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424" y="1861066"/>
            <a:ext cx="6267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37557"/>
            <a:ext cx="64865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212" y="3263254"/>
            <a:ext cx="328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 Solving NL eigenvalue equation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4268" y="1143000"/>
            <a:ext cx="2070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i="1" dirty="0" smtClean="0"/>
          </a:p>
          <a:p>
            <a:endParaRPr lang="en-US" dirty="0"/>
          </a:p>
          <a:p>
            <a:r>
              <a:rPr lang="en-US" dirty="0" smtClean="0"/>
              <a:t>Stationary solution 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2590800"/>
            <a:ext cx="482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–propagation constant/characteristic frequency 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485242"/>
            <a:ext cx="7239000" cy="921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dirty="0"/>
              <a:t>Linear edge modes (LEM): mid-gap states, protected, robust  in t&lt;1 regime</a:t>
            </a:r>
          </a:p>
          <a:p>
            <a:r>
              <a:rPr lang="en-US" dirty="0">
                <a:solidFill>
                  <a:prstClr val="black"/>
                </a:solidFill>
                <a:ea typeface="MS Mincho" panose="02020609040205080304" pitchFamily="49" charset="-128"/>
                <a:sym typeface="Wingdings" panose="05000000000000000000" pitchFamily="2" charset="2"/>
              </a:rPr>
              <a:t> </a:t>
            </a:r>
            <a:r>
              <a:rPr lang="en-US" b="1" dirty="0"/>
              <a:t>Nonlinear edge modes (NEM</a:t>
            </a:r>
            <a:r>
              <a:rPr lang="en-US" dirty="0"/>
              <a:t>): require numerical continuation, may undergo bifurcations</a:t>
            </a:r>
          </a:p>
        </p:txBody>
      </p:sp>
    </p:spTree>
    <p:extLst>
      <p:ext uri="{BB962C8B-B14F-4D97-AF65-F5344CB8AC3E}">
        <p14:creationId xmlns:p14="http://schemas.microsoft.com/office/powerpoint/2010/main" val="2978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3873" y="37338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Stability of NEM: the </a:t>
            </a:r>
            <a:r>
              <a:rPr lang="en-US" b="1" dirty="0" smtClean="0"/>
              <a:t>linear stability analysis ( LSA) and/or dynamical simulations</a:t>
            </a:r>
          </a:p>
          <a:p>
            <a:endParaRPr lang="en-US" b="1" dirty="0" smtClean="0"/>
          </a:p>
          <a:p>
            <a:r>
              <a:rPr lang="en-US" b="1" dirty="0" smtClean="0"/>
              <a:t>LSA: </a:t>
            </a:r>
            <a:r>
              <a:rPr lang="en-US" dirty="0"/>
              <a:t>eigenvalue spectrum of </a:t>
            </a:r>
            <a:r>
              <a:rPr lang="en-US" dirty="0" smtClean="0"/>
              <a:t>perturbations</a:t>
            </a:r>
          </a:p>
          <a:p>
            <a:r>
              <a:rPr lang="en-US" dirty="0" smtClean="0"/>
              <a:t>1</a:t>
            </a:r>
            <a:r>
              <a:rPr lang="en-US" dirty="0"/>
              <a:t>) </a:t>
            </a:r>
            <a:r>
              <a:rPr lang="en-US" dirty="0" smtClean="0"/>
              <a:t>NEM + small </a:t>
            </a:r>
            <a:r>
              <a:rPr lang="en-US" dirty="0"/>
              <a:t>complex </a:t>
            </a:r>
            <a:r>
              <a:rPr lang="en-US" dirty="0" smtClean="0"/>
              <a:t>perturbation; </a:t>
            </a:r>
          </a:p>
          <a:p>
            <a:r>
              <a:rPr lang="en-US" dirty="0" smtClean="0"/>
              <a:t>2</a:t>
            </a:r>
            <a:r>
              <a:rPr lang="en-US" dirty="0"/>
              <a:t>) </a:t>
            </a:r>
            <a:r>
              <a:rPr lang="en-US" dirty="0" smtClean="0"/>
              <a:t>Evolution +linearization; </a:t>
            </a:r>
          </a:p>
          <a:p>
            <a:r>
              <a:rPr lang="en-US" dirty="0" smtClean="0"/>
              <a:t>3</a:t>
            </a:r>
            <a:r>
              <a:rPr lang="en-US" dirty="0"/>
              <a:t>) </a:t>
            </a:r>
            <a:r>
              <a:rPr lang="en-US" dirty="0" smtClean="0"/>
              <a:t>Evolution </a:t>
            </a:r>
            <a:r>
              <a:rPr lang="en-US" dirty="0"/>
              <a:t>matrix </a:t>
            </a:r>
            <a:r>
              <a:rPr lang="en-US" dirty="0" smtClean="0"/>
              <a:t>-- the </a:t>
            </a:r>
            <a:r>
              <a:rPr lang="en-US" dirty="0"/>
              <a:t>instability eigenvalues </a:t>
            </a:r>
            <a:r>
              <a:rPr lang="en-US" dirty="0" smtClean="0"/>
              <a:t>(IEV) and </a:t>
            </a:r>
            <a:r>
              <a:rPr lang="en-US" dirty="0"/>
              <a:t>eigenvectors.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89087" y="5518666"/>
            <a:ext cx="8182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IEV - </a:t>
            </a:r>
            <a:r>
              <a:rPr lang="en-US" dirty="0"/>
              <a:t>complex </a:t>
            </a:r>
            <a:r>
              <a:rPr lang="en-US" dirty="0" smtClean="0"/>
              <a:t>numbers: </a:t>
            </a:r>
            <a:r>
              <a:rPr lang="en-US" dirty="0"/>
              <a:t>real number pairs or quartets of complex numbers (±z, ±z∗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7601" y="521962"/>
            <a:ext cx="81647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Continuation - Newton-Raphson </a:t>
            </a:r>
            <a:r>
              <a:rPr lang="en-US" b="1" i="1" dirty="0"/>
              <a:t>(NR) method </a:t>
            </a:r>
            <a:r>
              <a:rPr lang="en-US" b="1" i="1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  <a:p>
            <a:r>
              <a:rPr lang="en-US" dirty="0" smtClean="0"/>
              <a:t>seed for </a:t>
            </a:r>
            <a:r>
              <a:rPr lang="en-US" dirty="0"/>
              <a:t>low level of powers and for </a:t>
            </a:r>
            <a:r>
              <a:rPr lang="en-US" dirty="0" smtClean="0"/>
              <a:t>µ </a:t>
            </a:r>
            <a:r>
              <a:rPr lang="en-US" dirty="0"/>
              <a:t>≳ −γ, </a:t>
            </a:r>
            <a:r>
              <a:rPr lang="en-US" dirty="0" smtClean="0"/>
              <a:t>fixed γ to convergence </a:t>
            </a:r>
            <a:r>
              <a:rPr lang="en-US" dirty="0" smtClean="0">
                <a:sym typeface="Wingdings" pitchFamily="2" charset="2"/>
              </a:rPr>
              <a:t> NEM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8502" y="2819400"/>
            <a:ext cx="7850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(ii) µ increases in </a:t>
            </a:r>
            <a:r>
              <a:rPr lang="en-US" dirty="0"/>
              <a:t>small </a:t>
            </a:r>
            <a:r>
              <a:rPr lang="en-US" dirty="0" smtClean="0"/>
              <a:t>steps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a </a:t>
            </a:r>
            <a:r>
              <a:rPr lang="en-US" dirty="0"/>
              <a:t>family of </a:t>
            </a:r>
            <a:r>
              <a:rPr lang="en-US" dirty="0" smtClean="0"/>
              <a:t>NEM for </a:t>
            </a:r>
            <a:r>
              <a:rPr lang="en-US" dirty="0"/>
              <a:t>each fixed t and γ.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18" y="1260626"/>
            <a:ext cx="5793740" cy="44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3873" y="1014127"/>
            <a:ext cx="1007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(i) LEM  :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88002" y="121445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14478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General  findings </a:t>
            </a:r>
            <a:r>
              <a:rPr lang="en-US" dirty="0" smtClean="0"/>
              <a:t>[10]: </a:t>
            </a:r>
          </a:p>
          <a:p>
            <a:endParaRPr lang="en-US" dirty="0"/>
          </a:p>
          <a:p>
            <a:r>
              <a:rPr lang="en-US" dirty="0" smtClean="0"/>
              <a:t>NEM/NLM  </a:t>
            </a:r>
            <a:r>
              <a:rPr lang="en-US" dirty="0"/>
              <a:t>(</a:t>
            </a:r>
            <a:r>
              <a:rPr lang="en-US" dirty="0" smtClean="0"/>
              <a:t>edge/bulk</a:t>
            </a:r>
            <a:r>
              <a:rPr lang="en-US" dirty="0"/>
              <a:t>) </a:t>
            </a:r>
            <a:r>
              <a:rPr lang="en-US" dirty="0" smtClean="0"/>
              <a:t>remains </a:t>
            </a:r>
            <a:r>
              <a:rPr lang="en-US" dirty="0"/>
              <a:t>exponentially localized </a:t>
            </a:r>
            <a:r>
              <a:rPr lang="en-US" dirty="0" smtClean="0"/>
              <a:t>as </a:t>
            </a:r>
            <a:r>
              <a:rPr lang="en-US" dirty="0"/>
              <a:t>long as resonances with linear bands are </a:t>
            </a:r>
            <a:r>
              <a:rPr lang="en-US" dirty="0" smtClean="0"/>
              <a:t>avoided</a:t>
            </a:r>
          </a:p>
          <a:p>
            <a:endParaRPr lang="en-US" dirty="0"/>
          </a:p>
          <a:p>
            <a:r>
              <a:rPr lang="en-US" dirty="0" smtClean="0"/>
              <a:t> = </a:t>
            </a:r>
            <a:r>
              <a:rPr lang="en-US" b="1" dirty="0" smtClean="0"/>
              <a:t>TAIL dependence</a:t>
            </a:r>
            <a:r>
              <a:rPr lang="en-US" dirty="0" smtClean="0"/>
              <a:t>: NEM at tail region resonates with some extended (dispersive band) state</a:t>
            </a:r>
            <a:r>
              <a:rPr lang="en-US" dirty="0" smtClean="0">
                <a:sym typeface="Wingdings" panose="05000000000000000000" pitchFamily="2" charset="2"/>
              </a:rPr>
              <a:t>   phase structure of tail changes;   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        higher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dirty="0" smtClean="0">
                <a:sym typeface="Wingdings" panose="05000000000000000000" pitchFamily="2" charset="2"/>
              </a:rPr>
              <a:t>  tail and power grow  </a:t>
            </a:r>
            <a:r>
              <a:rPr lang="en-US" dirty="0" err="1" smtClean="0">
                <a:sym typeface="Wingdings" panose="05000000000000000000" pitchFamily="2" charset="2"/>
              </a:rPr>
              <a:t>outgap</a:t>
            </a:r>
            <a:r>
              <a:rPr lang="en-US" dirty="0" smtClean="0">
                <a:sym typeface="Wingdings" panose="05000000000000000000" pitchFamily="2" charset="2"/>
              </a:rPr>
              <a:t> soliton is formed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39624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= Exponential localization due to NL saturation </a:t>
            </a:r>
            <a:r>
              <a:rPr lang="en-US" dirty="0"/>
              <a:t>before the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 </a:t>
            </a:r>
            <a:r>
              <a:rPr lang="en-US" dirty="0" smtClean="0"/>
              <a:t>reaches </a:t>
            </a:r>
            <a:r>
              <a:rPr lang="en-US" dirty="0"/>
              <a:t>the lower band edge of the upper </a:t>
            </a:r>
            <a:r>
              <a:rPr lang="en-US" dirty="0" smtClean="0"/>
              <a:t>band </a:t>
            </a:r>
            <a:r>
              <a:rPr lang="en-US" b="1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/>
              <a:t> smooth </a:t>
            </a:r>
            <a:r>
              <a:rPr lang="en-US" b="1" dirty="0" smtClean="0"/>
              <a:t>transition - </a:t>
            </a:r>
            <a:r>
              <a:rPr lang="en-US" b="1" dirty="0" smtClean="0"/>
              <a:t>small to large-amplitude NL linear-like mode inside a gap at sufficiently weak  </a:t>
            </a:r>
            <a:r>
              <a:rPr lang="en-US" b="1" dirty="0" smtClean="0">
                <a:latin typeface="Symbol" panose="05050102010706020507" pitchFamily="18" charset="2"/>
              </a:rPr>
              <a:t>g </a:t>
            </a:r>
            <a:r>
              <a:rPr lang="en-US" b="1" dirty="0"/>
              <a:t> </a:t>
            </a:r>
            <a:r>
              <a:rPr lang="en-US" b="1" dirty="0" smtClean="0"/>
              <a:t>and strong t</a:t>
            </a:r>
          </a:p>
          <a:p>
            <a:r>
              <a:rPr lang="en-US" dirty="0"/>
              <a:t> </a:t>
            </a:r>
            <a:r>
              <a:rPr lang="en-US" dirty="0" smtClean="0"/>
              <a:t>             NEM </a:t>
            </a:r>
            <a:r>
              <a:rPr lang="en-US" dirty="0"/>
              <a:t>can remain inside the gap only if µ &lt; λ, i.e., if γ </a:t>
            </a:r>
            <a:r>
              <a:rPr lang="en-US" dirty="0" smtClean="0"/>
              <a:t>&lt;1−t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945" y="2513142"/>
            <a:ext cx="3004197" cy="169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2602" y="346012"/>
            <a:ext cx="8359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EXAMPLES:  1) </a:t>
            </a:r>
            <a:r>
              <a:rPr lang="en-US" b="1" i="1" dirty="0" smtClean="0"/>
              <a:t>Weakly </a:t>
            </a:r>
            <a:r>
              <a:rPr lang="en-US" b="1" i="1" dirty="0" smtClean="0"/>
              <a:t>resonant case: </a:t>
            </a:r>
          </a:p>
          <a:p>
            <a:r>
              <a:rPr lang="en-US" dirty="0" smtClean="0"/>
              <a:t>γ </a:t>
            </a:r>
            <a:r>
              <a:rPr lang="en-US" dirty="0"/>
              <a:t>&lt; </a:t>
            </a:r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*, </a:t>
            </a:r>
            <a:r>
              <a:rPr lang="en-US" dirty="0" smtClean="0"/>
              <a:t>t small -  </a:t>
            </a:r>
            <a:r>
              <a:rPr lang="en-US" dirty="0" err="1"/>
              <a:t>nonresonant</a:t>
            </a:r>
            <a:r>
              <a:rPr lang="en-US" dirty="0"/>
              <a:t> </a:t>
            </a:r>
            <a:r>
              <a:rPr lang="en-US" dirty="0" smtClean="0"/>
              <a:t>regime, </a:t>
            </a:r>
          </a:p>
          <a:p>
            <a:r>
              <a:rPr lang="en-US" dirty="0"/>
              <a:t>t</a:t>
            </a:r>
            <a:r>
              <a:rPr lang="en-US" dirty="0" smtClean="0"/>
              <a:t>ail resonances:  1 </a:t>
            </a:r>
            <a:r>
              <a:rPr lang="en-US" dirty="0"/>
              <a:t>− </a:t>
            </a:r>
            <a:r>
              <a:rPr lang="en-US" dirty="0" smtClean="0"/>
              <a:t>t </a:t>
            </a:r>
            <a:r>
              <a:rPr lang="en-US" dirty="0"/>
              <a:t>&lt; </a:t>
            </a:r>
            <a:r>
              <a:rPr lang="en-US" dirty="0" smtClean="0"/>
              <a:t>γ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2602" y="4639696"/>
            <a:ext cx="82503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µ ~&lt;-0.05: from B1H to B2L, EM </a:t>
            </a:r>
            <a:r>
              <a:rPr lang="en-US" sz="1600" dirty="0"/>
              <a:t>widens </a:t>
            </a:r>
            <a:r>
              <a:rPr lang="en-US" sz="1600" dirty="0" smtClean="0"/>
              <a:t>keeping the exponential tail; further the oscillatory </a:t>
            </a:r>
            <a:r>
              <a:rPr lang="en-US" sz="1600" dirty="0"/>
              <a:t>pattern </a:t>
            </a:r>
            <a:r>
              <a:rPr lang="en-US" sz="1600" dirty="0" smtClean="0"/>
              <a:t>appears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endParaRPr lang="en-US" sz="1600" dirty="0" smtClean="0"/>
          </a:p>
          <a:p>
            <a:r>
              <a:rPr lang="en-US" sz="1600" dirty="0" smtClean="0"/>
              <a:t>µ ~ 0:  near edge amplitudes rapidly </a:t>
            </a:r>
            <a:r>
              <a:rPr lang="en-US" sz="1600" dirty="0"/>
              <a:t>increase due to </a:t>
            </a:r>
            <a:r>
              <a:rPr lang="en-US" sz="1600" dirty="0" smtClean="0"/>
              <a:t>nonlinear saturation </a:t>
            </a:r>
          </a:p>
          <a:p>
            <a:endParaRPr lang="en-US" sz="1600" dirty="0"/>
          </a:p>
          <a:p>
            <a:r>
              <a:rPr lang="en-US" sz="1600" dirty="0"/>
              <a:t>R</a:t>
            </a:r>
            <a:r>
              <a:rPr lang="en-US" sz="1600" dirty="0" smtClean="0"/>
              <a:t>escaling  </a:t>
            </a:r>
            <a:r>
              <a:rPr lang="en-US" sz="1600" dirty="0"/>
              <a:t>the amplitude</a:t>
            </a:r>
            <a:r>
              <a:rPr lang="en-US" sz="1600" dirty="0" smtClean="0"/>
              <a:t>, NEM in the </a:t>
            </a:r>
            <a:r>
              <a:rPr lang="en-US" sz="1600" dirty="0"/>
              <a:t>strongly saturated regime µ ≈ 0, </a:t>
            </a:r>
            <a:r>
              <a:rPr lang="en-US" sz="1600" dirty="0" smtClean="0"/>
              <a:t>in spite </a:t>
            </a:r>
            <a:r>
              <a:rPr lang="en-US" sz="1600" dirty="0"/>
              <a:t>of the nonzero </a:t>
            </a:r>
            <a:r>
              <a:rPr lang="en-US" sz="1600" dirty="0" smtClean="0"/>
              <a:t>tail possesses essentially </a:t>
            </a:r>
            <a:r>
              <a:rPr lang="en-US" sz="1600" dirty="0"/>
              <a:t>the same shape as </a:t>
            </a:r>
            <a:r>
              <a:rPr lang="en-US" sz="1600" dirty="0" smtClean="0"/>
              <a:t>LEM </a:t>
            </a:r>
            <a:r>
              <a:rPr lang="en-US" sz="1600" dirty="0"/>
              <a:t>with µ ≈ −</a:t>
            </a:r>
            <a:r>
              <a:rPr lang="en-US" sz="1600" dirty="0" smtClean="0"/>
              <a:t>γ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37242"/>
            <a:ext cx="4585818" cy="25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056801"/>
            <a:ext cx="84544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Fig. 3 NEM amplitude profiles in weakly resonant regime, </a:t>
            </a:r>
            <a:r>
              <a:rPr lang="en-US" sz="1400" dirty="0" smtClean="0">
                <a:latin typeface="Symbol" pitchFamily="18" charset="2"/>
              </a:rPr>
              <a:t>g=0.8, </a:t>
            </a:r>
            <a:r>
              <a:rPr lang="en-US" sz="1400" dirty="0" smtClean="0"/>
              <a:t>t</a:t>
            </a:r>
            <a:r>
              <a:rPr lang="en-US" sz="1400" dirty="0" smtClean="0">
                <a:latin typeface="Symbol" pitchFamily="18" charset="2"/>
              </a:rPr>
              <a:t>=0.25</a:t>
            </a:r>
            <a:r>
              <a:rPr lang="en-US" sz="1400" dirty="0" smtClean="0">
                <a:latin typeface="Symbol" pitchFamily="18" charset="2"/>
              </a:rPr>
              <a:t>.</a:t>
            </a:r>
            <a:r>
              <a:rPr lang="en-US" sz="1400" dirty="0"/>
              <a:t> P, H and participation ratio (R) </a:t>
            </a:r>
            <a:r>
              <a:rPr lang="en-US" sz="1400" dirty="0" smtClean="0"/>
              <a:t>(up/right). </a:t>
            </a:r>
          </a:p>
          <a:p>
            <a:r>
              <a:rPr lang="en-US" sz="1400" dirty="0" smtClean="0"/>
              <a:t>The </a:t>
            </a:r>
            <a:r>
              <a:rPr lang="en-US" sz="1400" dirty="0"/>
              <a:t>real and imaginary parts of the instability </a:t>
            </a:r>
            <a:r>
              <a:rPr lang="en-US" sz="1400" dirty="0" smtClean="0"/>
              <a:t>EVs (right/down).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41445" y="6439515"/>
            <a:ext cx="1953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</a:t>
            </a:r>
            <a:r>
              <a:rPr lang="en-US" sz="1400" dirty="0" smtClean="0"/>
              <a:t>V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=1 in the following   </a:t>
            </a:r>
            <a:endParaRPr lang="en-US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229" y="449612"/>
            <a:ext cx="3928627" cy="22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5410200" y="685800"/>
            <a:ext cx="0" cy="1676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305800" y="685800"/>
            <a:ext cx="0" cy="1676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534400" y="685800"/>
            <a:ext cx="0" cy="1676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686800" y="685800"/>
            <a:ext cx="0" cy="1676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242888"/>
            <a:ext cx="35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2)  Strongly </a:t>
            </a:r>
            <a:r>
              <a:rPr lang="en-US" b="1" i="1" dirty="0" smtClean="0"/>
              <a:t>resonant regime </a:t>
            </a:r>
            <a:r>
              <a:rPr lang="en-US" b="1" i="1" dirty="0" smtClean="0">
                <a:latin typeface="Symbol" panose="05050102010706020507" pitchFamily="18" charset="2"/>
              </a:rPr>
              <a:t>g &gt; </a:t>
            </a:r>
            <a:r>
              <a:rPr lang="en-US" b="1" i="1" dirty="0" smtClean="0"/>
              <a:t>1 </a:t>
            </a:r>
            <a:endParaRPr lang="en-US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5" y="612220"/>
            <a:ext cx="6324599" cy="359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4506686"/>
            <a:ext cx="845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γ </a:t>
            </a:r>
            <a:r>
              <a:rPr lang="en-US" sz="1600" i="1" dirty="0"/>
              <a:t>&gt; </a:t>
            </a:r>
            <a:r>
              <a:rPr lang="en-US" sz="1600" i="1" dirty="0" smtClean="0"/>
              <a:t>1 </a:t>
            </a:r>
            <a:r>
              <a:rPr lang="en-US" sz="1600" dirty="0" smtClean="0"/>
              <a:t>: increasing </a:t>
            </a:r>
            <a:r>
              <a:rPr lang="en-US" sz="1600" dirty="0"/>
              <a:t>µ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</a:t>
            </a:r>
            <a:r>
              <a:rPr lang="en-US" sz="1600" dirty="0"/>
              <a:t>regime of resonance with the upper linear band, for all t. </a:t>
            </a:r>
            <a:endParaRPr lang="en-US" sz="1600" dirty="0" smtClean="0"/>
          </a:p>
          <a:p>
            <a:r>
              <a:rPr lang="en-US" sz="1600" dirty="0" smtClean="0"/>
              <a:t>γ      - tails grow, </a:t>
            </a:r>
            <a:r>
              <a:rPr lang="en-US" sz="1600" dirty="0" smtClean="0"/>
              <a:t>nontrivial </a:t>
            </a:r>
            <a:r>
              <a:rPr lang="en-US" sz="1600" dirty="0"/>
              <a:t>tail </a:t>
            </a:r>
            <a:r>
              <a:rPr lang="en-US" sz="1600" dirty="0" smtClean="0"/>
              <a:t>reconfigurations;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NLM </a:t>
            </a:r>
            <a:r>
              <a:rPr lang="en-US" sz="1600" dirty="0"/>
              <a:t>picks up the tail corresponding to the </a:t>
            </a:r>
            <a:r>
              <a:rPr lang="en-US" sz="1600" i="1" dirty="0"/>
              <a:t>k = </a:t>
            </a:r>
            <a:r>
              <a:rPr lang="en-US" sz="1600" i="1" dirty="0" smtClean="0"/>
              <a:t>π </a:t>
            </a:r>
            <a:r>
              <a:rPr lang="en-US" sz="1600" dirty="0" smtClean="0"/>
              <a:t>band </a:t>
            </a:r>
            <a:r>
              <a:rPr lang="en-US" sz="1600" dirty="0"/>
              <a:t>edge mode, </a:t>
            </a:r>
            <a:r>
              <a:rPr lang="en-US" sz="1600" dirty="0" smtClean="0"/>
              <a:t>with </a:t>
            </a:r>
            <a:r>
              <a:rPr lang="en-US" sz="1600" dirty="0"/>
              <a:t>identical amplitudes on sites connected by </a:t>
            </a:r>
            <a:r>
              <a:rPr lang="en-US" sz="1600" i="1" dirty="0" smtClean="0"/>
              <a:t>V</a:t>
            </a:r>
            <a:r>
              <a:rPr lang="en-US" sz="1600" i="1" baseline="-25000" dirty="0" smtClean="0"/>
              <a:t>2</a:t>
            </a:r>
            <a:r>
              <a:rPr lang="en-US" sz="1600" i="1" dirty="0"/>
              <a:t>, v</a:t>
            </a:r>
            <a:r>
              <a:rPr lang="en-US" sz="1600" i="1" baseline="-25000" dirty="0"/>
              <a:t>n</a:t>
            </a:r>
            <a:r>
              <a:rPr lang="en-US" sz="1600" i="1" dirty="0"/>
              <a:t>−1 ≈ u</a:t>
            </a:r>
            <a:r>
              <a:rPr lang="en-US" sz="1600" i="1" baseline="-25000" dirty="0"/>
              <a:t>n</a:t>
            </a:r>
            <a:r>
              <a:rPr lang="en-US" sz="1600" i="1" dirty="0"/>
              <a:t> ≈ −</a:t>
            </a:r>
            <a:r>
              <a:rPr lang="en-US" sz="1600" i="1" dirty="0" err="1"/>
              <a:t>v</a:t>
            </a:r>
            <a:r>
              <a:rPr lang="en-US" sz="1600" i="1" baseline="-25000" dirty="0" err="1"/>
              <a:t>n</a:t>
            </a:r>
            <a:r>
              <a:rPr lang="en-US" sz="1600" i="1" dirty="0"/>
              <a:t> ≈ −u</a:t>
            </a:r>
            <a:r>
              <a:rPr lang="en-US" sz="1600" i="1" baseline="-25000" dirty="0"/>
              <a:t>n</a:t>
            </a:r>
            <a:r>
              <a:rPr lang="en-US" sz="1600" i="1" dirty="0"/>
              <a:t>+1 </a:t>
            </a:r>
            <a:r>
              <a:rPr lang="en-US" sz="1600" dirty="0"/>
              <a:t>when </a:t>
            </a:r>
            <a:r>
              <a:rPr lang="en-US" sz="1600" i="1" dirty="0"/>
              <a:t>4 ≲ n ≲ N − 3</a:t>
            </a:r>
            <a:r>
              <a:rPr lang="en-US" sz="1600" dirty="0"/>
              <a:t>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µ  </a:t>
            </a:r>
            <a:r>
              <a:rPr lang="en-US" sz="1600" dirty="0" smtClean="0"/>
              <a:t>   - </a:t>
            </a:r>
            <a:r>
              <a:rPr lang="en-US" sz="1600" dirty="0"/>
              <a:t>mismatch at the right edge </a:t>
            </a:r>
            <a:r>
              <a:rPr lang="en-US" sz="1600" i="1" dirty="0" smtClean="0"/>
              <a:t>(u</a:t>
            </a:r>
            <a:r>
              <a:rPr lang="en-US" sz="1600" i="1" baseline="-25000" dirty="0" smtClean="0"/>
              <a:t>N</a:t>
            </a:r>
            <a:r>
              <a:rPr lang="en-US" sz="1600" i="1" dirty="0" smtClean="0"/>
              <a:t>+1 </a:t>
            </a:r>
            <a:r>
              <a:rPr lang="en-US" sz="1600" i="1" dirty="0"/>
              <a:t>= </a:t>
            </a:r>
            <a:r>
              <a:rPr lang="en-US" sz="1600" i="1" dirty="0" smtClean="0"/>
              <a:t>0) </a:t>
            </a:r>
            <a:r>
              <a:rPr lang="en-US" sz="1600" dirty="0" smtClean="0"/>
              <a:t>affects </a:t>
            </a:r>
            <a:r>
              <a:rPr lang="en-US" sz="1600" dirty="0"/>
              <a:t>the </a:t>
            </a:r>
            <a:r>
              <a:rPr lang="en-US" sz="1600" dirty="0" smtClean="0"/>
              <a:t>tail breaking the </a:t>
            </a:r>
            <a:r>
              <a:rPr lang="en-US" sz="1600" dirty="0"/>
              <a:t>symmetry between u and </a:t>
            </a:r>
            <a:r>
              <a:rPr lang="en-US" sz="1600" i="1" dirty="0" smtClean="0"/>
              <a:t>v</a:t>
            </a: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85800" y="4803321"/>
            <a:ext cx="762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47700" y="5992586"/>
            <a:ext cx="152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97423" y="4188023"/>
            <a:ext cx="5764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Fig. 4 NEM amplitude profiles in strongly resonant regime: </a:t>
            </a:r>
            <a:r>
              <a:rPr lang="en-US" sz="1400" dirty="0" smtClean="0">
                <a:latin typeface="Symbol" pitchFamily="18" charset="2"/>
              </a:rPr>
              <a:t>g=4, </a:t>
            </a:r>
            <a:r>
              <a:rPr lang="en-US" sz="1400" dirty="0" smtClean="0"/>
              <a:t>t=0.25, </a:t>
            </a:r>
            <a:r>
              <a:rPr lang="en-US" sz="1400" dirty="0"/>
              <a:t>V</a:t>
            </a:r>
            <a:r>
              <a:rPr lang="en-US" sz="1400" baseline="-25000" dirty="0"/>
              <a:t>2</a:t>
            </a:r>
            <a:r>
              <a:rPr lang="en-US" sz="1400" dirty="0"/>
              <a:t> =</a:t>
            </a:r>
            <a:r>
              <a:rPr lang="en-US" sz="1400" i="1" dirty="0"/>
              <a:t>1</a:t>
            </a:r>
          </a:p>
          <a:p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511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15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883222" cy="634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4222" y="6209983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Fig. 5   P, H, R, maximum growth rate G for </a:t>
            </a:r>
          </a:p>
          <a:p>
            <a:r>
              <a:rPr lang="en-US" sz="1400" dirty="0" smtClean="0"/>
              <a:t>γ </a:t>
            </a:r>
            <a:r>
              <a:rPr lang="en-US" sz="1400" dirty="0"/>
              <a:t>= 0.8, 2, 2.95, 5, 6 (blue, red, orange, violet and </a:t>
            </a:r>
            <a:r>
              <a:rPr lang="en-US" sz="1400" dirty="0" smtClean="0"/>
              <a:t>green)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3657600" y="911799"/>
            <a:ext cx="685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P</a:t>
            </a:r>
            <a:r>
              <a:rPr lang="en-US" b="1" dirty="0" smtClean="0">
                <a:latin typeface="Symbol" pitchFamily="18" charset="2"/>
              </a:rPr>
              <a:t>(m</a:t>
            </a:r>
            <a:r>
              <a:rPr lang="en-US" b="1" dirty="0" smtClean="0"/>
              <a:t>),H,R </a:t>
            </a:r>
            <a:r>
              <a:rPr lang="en-US" b="1" dirty="0"/>
              <a:t>vs. </a:t>
            </a:r>
            <a:r>
              <a:rPr lang="en-US" b="1" dirty="0" smtClean="0"/>
              <a:t>P non-monotonic </a:t>
            </a:r>
            <a:r>
              <a:rPr lang="en-US" b="1" dirty="0"/>
              <a:t>behavior</a:t>
            </a:r>
            <a:r>
              <a:rPr lang="en-US" dirty="0"/>
              <a:t> </a:t>
            </a:r>
            <a:r>
              <a:rPr lang="en-US" dirty="0" smtClean="0"/>
              <a:t>indicates </a:t>
            </a:r>
          </a:p>
          <a:p>
            <a:r>
              <a:rPr lang="en-US" b="1" dirty="0" smtClean="0"/>
              <a:t>bifurcation-induced </a:t>
            </a:r>
            <a:r>
              <a:rPr lang="en-US" b="1" dirty="0"/>
              <a:t>tail reconfiguration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Hysteresis </a:t>
            </a:r>
            <a:r>
              <a:rPr lang="en-US" b="1" dirty="0"/>
              <a:t>loops indicate </a:t>
            </a:r>
            <a:r>
              <a:rPr lang="en-US" b="1" dirty="0" smtClean="0"/>
              <a:t>nontrivial internal </a:t>
            </a:r>
          </a:p>
          <a:p>
            <a:r>
              <a:rPr lang="en-US" b="1" dirty="0" smtClean="0"/>
              <a:t>reorganization of mode’s tail structure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Tail shape </a:t>
            </a:r>
            <a:r>
              <a:rPr lang="en-US" b="1" dirty="0"/>
              <a:t>transitions from symmetric to </a:t>
            </a:r>
            <a:r>
              <a:rPr lang="en-US" b="1" dirty="0" smtClean="0"/>
              <a:t>asymmetric</a:t>
            </a:r>
          </a:p>
          <a:p>
            <a:r>
              <a:rPr lang="en-US" dirty="0" smtClean="0"/>
              <a:t>and  vice </a:t>
            </a:r>
            <a:r>
              <a:rPr lang="en-US" dirty="0"/>
              <a:t>versa through a </a:t>
            </a:r>
            <a:r>
              <a:rPr lang="en-US" dirty="0" smtClean="0"/>
              <a:t>hysteresis </a:t>
            </a:r>
            <a:r>
              <a:rPr lang="en-US" dirty="0"/>
              <a:t>regime.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Mode </a:t>
            </a:r>
            <a:r>
              <a:rPr lang="en-US" b="1" dirty="0"/>
              <a:t>transitions align with bifurcation points </a:t>
            </a:r>
            <a:r>
              <a:rPr lang="en-US" b="1" dirty="0" smtClean="0"/>
              <a:t>and</a:t>
            </a:r>
          </a:p>
          <a:p>
            <a:r>
              <a:rPr lang="en-US" b="1" dirty="0" smtClean="0"/>
              <a:t> </a:t>
            </a:r>
            <a:r>
              <a:rPr lang="en-US" b="1" dirty="0"/>
              <a:t>instability </a:t>
            </a:r>
            <a:r>
              <a:rPr lang="en-US" b="1" dirty="0" smtClean="0"/>
              <a:t>windows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Topological </a:t>
            </a:r>
            <a:r>
              <a:rPr lang="en-US" b="1" dirty="0"/>
              <a:t>indicators are meaningful only </a:t>
            </a:r>
            <a:endParaRPr lang="en-US" b="1" dirty="0" smtClean="0"/>
          </a:p>
          <a:p>
            <a:r>
              <a:rPr lang="en-US" b="1" dirty="0" smtClean="0"/>
              <a:t>within </a:t>
            </a:r>
            <a:r>
              <a:rPr lang="en-US" b="1" dirty="0"/>
              <a:t>dynamically stable, homogeneous regimes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16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62" y="1577265"/>
            <a:ext cx="5863188" cy="465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6019800"/>
            <a:ext cx="68241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Fig. 6 </a:t>
            </a:r>
            <a:r>
              <a:rPr lang="en-US" sz="1400" b="1" dirty="0" smtClean="0"/>
              <a:t>LEM excitation, t=0.25 </a:t>
            </a:r>
            <a:r>
              <a:rPr lang="en-US" sz="1400" dirty="0" smtClean="0">
                <a:latin typeface="Symbol" pitchFamily="18" charset="2"/>
              </a:rPr>
              <a:t>g=0.25 </a:t>
            </a:r>
            <a:r>
              <a:rPr lang="en-US" sz="1400" dirty="0"/>
              <a:t>(a) </a:t>
            </a:r>
            <a:r>
              <a:rPr lang="en-US" sz="1400" dirty="0" smtClean="0">
                <a:latin typeface="Symbol" pitchFamily="18" charset="2"/>
              </a:rPr>
              <a:t>, </a:t>
            </a:r>
            <a:r>
              <a:rPr lang="en-US" sz="1400" dirty="0" smtClean="0"/>
              <a:t>0.5 </a:t>
            </a:r>
            <a:r>
              <a:rPr lang="en-US" sz="1400" dirty="0">
                <a:latin typeface="Symbol" pitchFamily="18" charset="2"/>
              </a:rPr>
              <a:t>(</a:t>
            </a:r>
            <a:r>
              <a:rPr lang="en-US" sz="1400" dirty="0"/>
              <a:t>b) </a:t>
            </a:r>
            <a:r>
              <a:rPr lang="en-US" sz="1400" dirty="0" smtClean="0"/>
              <a:t>, 1 </a:t>
            </a:r>
            <a:r>
              <a:rPr lang="en-US" sz="1400" dirty="0"/>
              <a:t> (c) </a:t>
            </a:r>
            <a:r>
              <a:rPr lang="en-US" sz="1400" dirty="0" smtClean="0"/>
              <a:t>, 5 </a:t>
            </a:r>
            <a:r>
              <a:rPr lang="en-US" sz="1400" dirty="0"/>
              <a:t>(d</a:t>
            </a:r>
            <a:r>
              <a:rPr lang="en-US" sz="1400" dirty="0" smtClean="0"/>
              <a:t>). N=64, P(</a:t>
            </a:r>
            <a:r>
              <a:rPr lang="en-US" sz="1400" dirty="0" err="1" smtClean="0"/>
              <a:t>z</a:t>
            </a:r>
            <a:r>
              <a:rPr lang="en-US" sz="1400" baseline="-25000" dirty="0" err="1" smtClean="0"/>
              <a:t>max</a:t>
            </a:r>
            <a:r>
              <a:rPr lang="en-US" sz="1400" dirty="0" smtClean="0"/>
              <a:t>) </a:t>
            </a:r>
            <a:r>
              <a:rPr lang="en-US" sz="1400" dirty="0" err="1" smtClean="0"/>
              <a:t>vs</a:t>
            </a:r>
            <a:r>
              <a:rPr lang="en-US" sz="1400" dirty="0" smtClean="0"/>
              <a:t> P(0)</a:t>
            </a:r>
          </a:p>
          <a:p>
            <a:r>
              <a:rPr lang="en-US" sz="1400" dirty="0" smtClean="0"/>
              <a:t>and Fourier spectrum. B1L,B1H and B2L,B2H –boundaries of linear low and high amplitude </a:t>
            </a:r>
          </a:p>
          <a:p>
            <a:r>
              <a:rPr lang="en-US" sz="1400" dirty="0" smtClean="0"/>
              <a:t>bands.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09600" y="304800"/>
            <a:ext cx="6677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u="sng" dirty="0" smtClean="0">
                <a:solidFill>
                  <a:schemeClr val="accent3">
                    <a:lumMod val="75000"/>
                  </a:schemeClr>
                </a:solidFill>
              </a:rPr>
              <a:t>Confirmation of NEM robustness: Dynamical </a:t>
            </a:r>
            <a:r>
              <a:rPr lang="en-US" sz="2000" b="1" i="1" u="sng" dirty="0">
                <a:solidFill>
                  <a:schemeClr val="accent3">
                    <a:lumMod val="75000"/>
                  </a:schemeClr>
                </a:solidFill>
              </a:rPr>
              <a:t>edge </a:t>
            </a:r>
            <a:r>
              <a:rPr lang="en-US" sz="2000" b="1" i="1" u="sng" dirty="0" smtClean="0">
                <a:solidFill>
                  <a:schemeClr val="accent3">
                    <a:lumMod val="75000"/>
                  </a:schemeClr>
                </a:solidFill>
              </a:rPr>
              <a:t>excitation </a:t>
            </a:r>
            <a:endParaRPr lang="en-US" sz="2000" b="1" i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715796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run all simulations up to </a:t>
            </a:r>
            <a:r>
              <a:rPr lang="en-US" i="1" dirty="0" err="1"/>
              <a:t>z</a:t>
            </a:r>
            <a:r>
              <a:rPr lang="en-US" i="1" baseline="-25000" dirty="0" err="1"/>
              <a:t>max</a:t>
            </a:r>
            <a:r>
              <a:rPr lang="en-US" i="1" dirty="0"/>
              <a:t> = 100</a:t>
            </a:r>
            <a:r>
              <a:rPr lang="en-US" dirty="0"/>
              <a:t>, and plot the output intensity profiles as function of input power using simply shaped initial profiles: </a:t>
            </a:r>
          </a:p>
          <a:p>
            <a:r>
              <a:rPr lang="en-US" dirty="0"/>
              <a:t>           - </a:t>
            </a:r>
            <a:r>
              <a:rPr lang="en-US" b="1" dirty="0"/>
              <a:t>analytical </a:t>
            </a:r>
            <a:r>
              <a:rPr lang="en-US" b="1" dirty="0" smtClean="0"/>
              <a:t>LEM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17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1"/>
            <a:ext cx="5562599" cy="458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162994"/>
            <a:ext cx="68241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</a:t>
            </a:r>
            <a:r>
              <a:rPr lang="en-US" sz="1400" b="1" dirty="0" smtClean="0"/>
              <a:t>. 7  LEM excitation, t=0.75</a:t>
            </a:r>
            <a:r>
              <a:rPr lang="en-US" sz="1400" dirty="0" smtClean="0"/>
              <a:t>, </a:t>
            </a:r>
            <a:r>
              <a:rPr lang="en-US" sz="1400" dirty="0" smtClean="0">
                <a:latin typeface="Symbol" pitchFamily="18" charset="2"/>
              </a:rPr>
              <a:t>g=0.25 </a:t>
            </a:r>
            <a:r>
              <a:rPr lang="en-US" sz="1400" dirty="0"/>
              <a:t>(a) </a:t>
            </a:r>
            <a:r>
              <a:rPr lang="en-US" sz="1400" dirty="0" smtClean="0">
                <a:latin typeface="Symbol" pitchFamily="18" charset="2"/>
              </a:rPr>
              <a:t>, </a:t>
            </a:r>
            <a:r>
              <a:rPr lang="en-US" sz="1400" dirty="0" smtClean="0"/>
              <a:t>0.5 </a:t>
            </a:r>
            <a:r>
              <a:rPr lang="en-US" sz="1400" dirty="0">
                <a:latin typeface="Symbol" pitchFamily="18" charset="2"/>
              </a:rPr>
              <a:t>(</a:t>
            </a:r>
            <a:r>
              <a:rPr lang="en-US" sz="1400" dirty="0"/>
              <a:t>b) </a:t>
            </a:r>
            <a:r>
              <a:rPr lang="en-US" sz="1400" dirty="0" smtClean="0"/>
              <a:t>, 1 </a:t>
            </a:r>
            <a:r>
              <a:rPr lang="en-US" sz="1400" dirty="0"/>
              <a:t> (c) </a:t>
            </a:r>
            <a:r>
              <a:rPr lang="en-US" sz="1400" dirty="0" smtClean="0"/>
              <a:t>, 5 </a:t>
            </a:r>
            <a:r>
              <a:rPr lang="en-US" sz="1400" dirty="0"/>
              <a:t>(d</a:t>
            </a:r>
            <a:r>
              <a:rPr lang="en-US" sz="1400" dirty="0" smtClean="0"/>
              <a:t>). N=64, P(</a:t>
            </a:r>
            <a:r>
              <a:rPr lang="en-US" sz="1400" dirty="0" err="1" smtClean="0"/>
              <a:t>z</a:t>
            </a:r>
            <a:r>
              <a:rPr lang="en-US" sz="1400" baseline="-25000" dirty="0" err="1" smtClean="0"/>
              <a:t>max</a:t>
            </a:r>
            <a:r>
              <a:rPr lang="en-US" sz="1400" dirty="0" smtClean="0"/>
              <a:t>) </a:t>
            </a:r>
            <a:r>
              <a:rPr lang="en-US" sz="1400" dirty="0" err="1" smtClean="0"/>
              <a:t>vs</a:t>
            </a:r>
            <a:r>
              <a:rPr lang="en-US" sz="1400" dirty="0" smtClean="0"/>
              <a:t> P(0)</a:t>
            </a:r>
          </a:p>
          <a:p>
            <a:r>
              <a:rPr lang="en-US" sz="1400" dirty="0" smtClean="0"/>
              <a:t>and Fourier spectrum. B1L,B1H and B2L,B2H –boundaries of linear low and high amplitude </a:t>
            </a:r>
          </a:p>
          <a:p>
            <a:r>
              <a:rPr lang="en-US" sz="1400" dirty="0" smtClean="0"/>
              <a:t>bands.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43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501525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u="sng" dirty="0" smtClean="0">
                <a:solidFill>
                  <a:schemeClr val="accent3">
                    <a:lumMod val="75000"/>
                  </a:schemeClr>
                </a:solidFill>
              </a:rPr>
              <a:t>What is about BULK-EDGE correspondence?</a:t>
            </a:r>
            <a:endParaRPr lang="en-US" sz="2000" b="1" i="1" u="sng" dirty="0" smtClean="0"/>
          </a:p>
          <a:p>
            <a:r>
              <a:rPr lang="en-US" sz="2000" b="1" i="1" u="sng" dirty="0" smtClean="0">
                <a:solidFill>
                  <a:schemeClr val="accent3">
                    <a:lumMod val="75000"/>
                  </a:schemeClr>
                </a:solidFill>
              </a:rPr>
              <a:t>Dynamical bulk </a:t>
            </a:r>
            <a:r>
              <a:rPr lang="en-US" sz="2000" b="1" i="1" u="sng" dirty="0">
                <a:solidFill>
                  <a:schemeClr val="accent3">
                    <a:lumMod val="75000"/>
                  </a:schemeClr>
                </a:solidFill>
              </a:rPr>
              <a:t>excitations – determination of Zak phase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437818" y="1403865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Zak-phase </a:t>
            </a:r>
            <a:r>
              <a:rPr lang="en-US" dirty="0" smtClean="0">
                <a:sym typeface="Wingdings" pitchFamily="2" charset="2"/>
              </a:rPr>
              <a:t> </a:t>
            </a:r>
            <a:r>
              <a:rPr lang="en-US" dirty="0" smtClean="0"/>
              <a:t> </a:t>
            </a:r>
            <a:r>
              <a:rPr lang="en-US" dirty="0"/>
              <a:t>Berry phase </a:t>
            </a:r>
            <a:r>
              <a:rPr lang="en-US" dirty="0" smtClean="0"/>
              <a:t>describing how </a:t>
            </a:r>
            <a:r>
              <a:rPr lang="en-US" dirty="0"/>
              <a:t>a global phase accumulates as a complex Bloch eigenvector is carried </a:t>
            </a:r>
            <a:r>
              <a:rPr lang="en-US" dirty="0" smtClean="0"/>
              <a:t>around a </a:t>
            </a:r>
            <a:r>
              <a:rPr lang="en-US" dirty="0"/>
              <a:t>closed loop in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/>
              <a:t>space inside the 1st Brillouin zone.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20" y="4708028"/>
            <a:ext cx="4029075" cy="107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618" y="5056911"/>
            <a:ext cx="2922525" cy="66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88" y="2955267"/>
            <a:ext cx="5948362" cy="83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687" y="2859541"/>
            <a:ext cx="20002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1238" y="3883122"/>
            <a:ext cx="8467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2) Projector matrix, consists of </a:t>
            </a:r>
            <a:r>
              <a:rPr lang="en-US" dirty="0"/>
              <a:t>projectors onto </a:t>
            </a:r>
            <a:r>
              <a:rPr lang="en-US" dirty="0" smtClean="0"/>
              <a:t>states </a:t>
            </a:r>
            <a:r>
              <a:rPr lang="en-US" dirty="0"/>
              <a:t>in the 1st Brillouin </a:t>
            </a:r>
            <a:r>
              <a:rPr lang="en-US" dirty="0" smtClean="0"/>
              <a:t>zone</a:t>
            </a:r>
            <a:r>
              <a:rPr lang="en-US" dirty="0"/>
              <a:t>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1238" y="2450068"/>
            <a:ext cx="944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1) MFD* of </a:t>
            </a:r>
            <a:r>
              <a:rPr lang="en-US" dirty="0"/>
              <a:t>the </a:t>
            </a:r>
            <a:r>
              <a:rPr lang="en-US" dirty="0" smtClean="0"/>
              <a:t>center </a:t>
            </a:r>
            <a:r>
              <a:rPr lang="en-US" dirty="0"/>
              <a:t>of mass of the </a:t>
            </a:r>
            <a:r>
              <a:rPr lang="en-US" dirty="0" smtClean="0"/>
              <a:t>wave packet 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4726" y="6303094"/>
            <a:ext cx="6580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</a:t>
            </a:r>
            <a:r>
              <a:rPr lang="en-US" sz="1400" dirty="0"/>
              <a:t> </a:t>
            </a:r>
            <a:r>
              <a:rPr lang="en-US" sz="1400" dirty="0" smtClean="0"/>
              <a:t>Originally tracking the center of mass of the </a:t>
            </a:r>
            <a:r>
              <a:rPr lang="en-US" sz="1400" dirty="0" err="1" smtClean="0"/>
              <a:t>Wannier</a:t>
            </a:r>
            <a:r>
              <a:rPr lang="en-US" sz="1400" dirty="0" smtClean="0"/>
              <a:t> </a:t>
            </a:r>
            <a:r>
              <a:rPr lang="en-US" sz="1400" dirty="0"/>
              <a:t>functions (basis complementary </a:t>
            </a:r>
          </a:p>
          <a:p>
            <a:r>
              <a:rPr lang="en-US" sz="1400" dirty="0"/>
              <a:t>to the Bloch functions in 1D linear periodic systems [13])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32768" y="300144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(7)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547675" y="513173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5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516" y="381000"/>
            <a:ext cx="89960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MFD Method:      </a:t>
            </a:r>
            <a:r>
              <a:rPr lang="en-US" dirty="0"/>
              <a:t>S</a:t>
            </a:r>
            <a:r>
              <a:rPr lang="en-US" dirty="0" smtClean="0"/>
              <a:t>ingle middle bulk site excitation;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/>
              <a:t>= </a:t>
            </a:r>
            <a:r>
              <a:rPr lang="en-US" dirty="0" smtClean="0"/>
              <a:t>low P (insets)– diffraction; high P – spreading of structure slowly increases and saturates</a:t>
            </a:r>
          </a:p>
          <a:p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smtClean="0"/>
              <a:t>=Freq</a:t>
            </a:r>
            <a:r>
              <a:rPr lang="en-US" dirty="0" smtClean="0"/>
              <a:t>. domain: homogenously populated linear bands 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r>
              <a:rPr lang="en-US" dirty="0" smtClean="0">
                <a:sym typeface="Wingdings" pitchFamily="2" charset="2"/>
              </a:rPr>
              <a:t> localization in-between the low- and high-power bands inside the </a:t>
            </a:r>
            <a:r>
              <a:rPr lang="en-US" dirty="0" smtClean="0">
                <a:sym typeface="Wingdings" pitchFamily="2" charset="2"/>
              </a:rPr>
              <a:t>high-power </a:t>
            </a:r>
            <a:r>
              <a:rPr lang="en-US" dirty="0" smtClean="0">
                <a:sym typeface="Wingdings" pitchFamily="2" charset="2"/>
              </a:rPr>
              <a:t>linear bands</a:t>
            </a:r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        </a:t>
            </a:r>
            <a:r>
              <a:rPr lang="en-US" dirty="0" smtClean="0">
                <a:sym typeface="Wingdings" pitchFamily="2" charset="2"/>
              </a:rPr>
              <a:t>= </a:t>
            </a:r>
            <a:r>
              <a:rPr lang="en-US" dirty="0" smtClean="0">
                <a:sym typeface="Wingdings" pitchFamily="2" charset="2"/>
              </a:rPr>
              <a:t>MFD </a:t>
            </a:r>
            <a:r>
              <a:rPr lang="en-US" dirty="0" smtClean="0">
                <a:sym typeface="Wingdings" pitchFamily="2" charset="2"/>
              </a:rPr>
              <a:t>~ </a:t>
            </a:r>
            <a:r>
              <a:rPr lang="en-US" dirty="0" smtClean="0">
                <a:sym typeface="Wingdings" pitchFamily="2" charset="2"/>
              </a:rPr>
              <a:t>0.5 Zak phase 1[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]</a:t>
            </a:r>
            <a:r>
              <a:rPr lang="en-US" dirty="0" smtClean="0"/>
              <a:t> </a:t>
            </a:r>
            <a:r>
              <a:rPr lang="en-US" dirty="0" smtClean="0"/>
              <a:t>in low P regime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5132536" cy="369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5769429"/>
            <a:ext cx="807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Fig. 8  Strong dimerization t=0.25 </a:t>
            </a:r>
            <a:r>
              <a:rPr lang="en-US" sz="1400" dirty="0"/>
              <a:t>for (a) γ = 0.25, (b) γ = 0.5, (c) γ = 1.0, and (d) γ = 5.0. </a:t>
            </a:r>
            <a:r>
              <a:rPr lang="en-US" sz="1400" dirty="0" smtClean="0"/>
              <a:t>Intensity </a:t>
            </a:r>
            <a:r>
              <a:rPr lang="en-US" sz="1400" dirty="0"/>
              <a:t>output profiles at </a:t>
            </a:r>
            <a:r>
              <a:rPr lang="en-US" sz="1400" dirty="0" err="1"/>
              <a:t>z</a:t>
            </a:r>
            <a:r>
              <a:rPr lang="en-US" sz="1400" baseline="-25000" dirty="0" err="1"/>
              <a:t>max</a:t>
            </a:r>
            <a:r>
              <a:rPr lang="en-US" sz="1400" baseline="-25000" dirty="0"/>
              <a:t> </a:t>
            </a:r>
            <a:r>
              <a:rPr lang="en-US" sz="1400" dirty="0"/>
              <a:t>= </a:t>
            </a:r>
            <a:r>
              <a:rPr lang="en-US" sz="1400" dirty="0" smtClean="0"/>
              <a:t>100 and  </a:t>
            </a:r>
            <a:r>
              <a:rPr lang="en-US" sz="1400" dirty="0"/>
              <a:t>excited Fourier </a:t>
            </a:r>
            <a:r>
              <a:rPr lang="en-US" sz="1400" dirty="0" smtClean="0"/>
              <a:t>spectrum vs. </a:t>
            </a:r>
            <a:r>
              <a:rPr lang="en-US" sz="1400" dirty="0"/>
              <a:t>input power </a:t>
            </a:r>
            <a:r>
              <a:rPr lang="en-US" sz="1400" dirty="0" smtClean="0"/>
              <a:t>P. The1st and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linear </a:t>
            </a:r>
            <a:r>
              <a:rPr lang="en-US" sz="1400" dirty="0"/>
              <a:t>band in the low- and high-amplitude limits </a:t>
            </a:r>
            <a:r>
              <a:rPr lang="en-US" sz="1400" dirty="0" smtClean="0"/>
              <a:t>: B1L</a:t>
            </a:r>
            <a:r>
              <a:rPr lang="en-US" sz="1400" dirty="0"/>
              <a:t>, B2L, B1H, </a:t>
            </a:r>
            <a:r>
              <a:rPr lang="en-US" sz="1400" dirty="0" smtClean="0"/>
              <a:t>B2H + MFD plots.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1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1600200"/>
            <a:ext cx="7086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Nonlinearity challenges foundational principles of topological physics: bulk-boundary correspondence, quantized invariants, and unidirectional edge states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Mathematically, nonlinearity modifies the energy operator and induces mode mixing, altering the spectrum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We explore whether </a:t>
            </a:r>
            <a:r>
              <a:rPr lang="en-US" b="1" dirty="0" smtClean="0"/>
              <a:t>approximate </a:t>
            </a:r>
            <a:r>
              <a:rPr lang="en-US" b="1" dirty="0"/>
              <a:t>bulk-edge correspondence can persist in the fully nonlinear regime of the </a:t>
            </a:r>
            <a:r>
              <a:rPr lang="en-US" b="1" dirty="0" err="1"/>
              <a:t>saturable</a:t>
            </a:r>
            <a:r>
              <a:rPr lang="en-US" b="1" dirty="0"/>
              <a:t> SSH </a:t>
            </a:r>
            <a:r>
              <a:rPr lang="en-US" b="1" dirty="0" smtClean="0"/>
              <a:t>photonic lattice.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914400" y="685800"/>
            <a:ext cx="1923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Motivation </a:t>
            </a:r>
          </a:p>
        </p:txBody>
      </p:sp>
    </p:spTree>
    <p:extLst>
      <p:ext uri="{BB962C8B-B14F-4D97-AF65-F5344CB8AC3E}">
        <p14:creationId xmlns:p14="http://schemas.microsoft.com/office/powerpoint/2010/main" val="16025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Projector </a:t>
            </a:r>
            <a:r>
              <a:rPr lang="en-US" b="1" dirty="0"/>
              <a:t>method using </a:t>
            </a:r>
            <a:r>
              <a:rPr lang="en-US" b="1" dirty="0" err="1"/>
              <a:t>modulational</a:t>
            </a:r>
            <a:r>
              <a:rPr lang="en-US" b="1" dirty="0"/>
              <a:t> </a:t>
            </a:r>
            <a:r>
              <a:rPr lang="en-US" b="1" dirty="0" smtClean="0"/>
              <a:t>instability (MI)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09600" y="61876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Weak NL: MI may </a:t>
            </a:r>
            <a:r>
              <a:rPr lang="en-US" dirty="0"/>
              <a:t>result in a </a:t>
            </a:r>
            <a:r>
              <a:rPr lang="en-US" dirty="0" smtClean="0"/>
              <a:t>sufficiently </a:t>
            </a:r>
            <a:r>
              <a:rPr lang="en-US" dirty="0"/>
              <a:t>smooth distribution of Fourier components in k-space for the </a:t>
            </a:r>
            <a:r>
              <a:rPr lang="en-US" dirty="0" smtClean="0"/>
              <a:t>projector method to give </a:t>
            </a:r>
            <a:r>
              <a:rPr lang="en-US" dirty="0"/>
              <a:t>an accurate approximation of the Zak phase after some propagation distance.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3" y="1752600"/>
            <a:ext cx="7148048" cy="26633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6609" y="4373312"/>
            <a:ext cx="7947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Fig. 9 Zak phase (top) </a:t>
            </a:r>
            <a:r>
              <a:rPr lang="en-US" sz="1600" dirty="0" smtClean="0">
                <a:latin typeface="Symbol" pitchFamily="18" charset="2"/>
              </a:rPr>
              <a:t>g=0.25 </a:t>
            </a:r>
            <a:r>
              <a:rPr lang="en-US" sz="1600" dirty="0" smtClean="0"/>
              <a:t>and selected input intensities I. Total power are: P=10,100,10000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976608" y="4800600"/>
            <a:ext cx="7938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Nonresonant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regime (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γ&lt;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1−t​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):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/>
              <a:t>Lower and upper bands well separated</a:t>
            </a:r>
          </a:p>
          <a:p>
            <a:r>
              <a:rPr lang="en-US" dirty="0"/>
              <a:t>Smooth power continuation within each </a:t>
            </a:r>
            <a:r>
              <a:rPr lang="en-US" dirty="0" err="1"/>
              <a:t>subband</a:t>
            </a:r>
            <a:r>
              <a:rPr lang="en-US" dirty="0"/>
              <a:t> (B1L → B1H, B2L → B2H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76608" y="5808085"/>
            <a:ext cx="6934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Well-defined Zak phases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at both low and high powers</a:t>
            </a:r>
          </a:p>
        </p:txBody>
      </p:sp>
    </p:spTree>
    <p:extLst>
      <p:ext uri="{BB962C8B-B14F-4D97-AF65-F5344CB8AC3E}">
        <p14:creationId xmlns:p14="http://schemas.microsoft.com/office/powerpoint/2010/main" val="34332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47" y="629562"/>
            <a:ext cx="7361905" cy="2761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568" y="3242099"/>
            <a:ext cx="7842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Fig.  10 Zak phase (top) </a:t>
            </a:r>
            <a:r>
              <a:rPr lang="en-US" sz="1600" dirty="0" smtClean="0">
                <a:latin typeface="Symbol" pitchFamily="18" charset="2"/>
              </a:rPr>
              <a:t>g=1 </a:t>
            </a:r>
            <a:r>
              <a:rPr lang="en-US" sz="1600" dirty="0" smtClean="0"/>
              <a:t>and selected input intensities I. Total power are: P=10,100,10000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1236260" y="3733800"/>
            <a:ext cx="7298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Weakly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resonant regime (</a:t>
            </a: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γ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≈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1​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):</a:t>
            </a:r>
            <a:endParaRPr lang="en-US" dirty="0"/>
          </a:p>
          <a:p>
            <a:r>
              <a:rPr lang="en-US" dirty="0" err="1"/>
              <a:t>Subband</a:t>
            </a:r>
            <a:r>
              <a:rPr lang="en-US" dirty="0"/>
              <a:t> separation </a:t>
            </a:r>
            <a:r>
              <a:rPr lang="en-US" dirty="0" smtClean="0"/>
              <a:t>decreases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Inter-band mixing increases</a:t>
            </a:r>
            <a:r>
              <a:rPr lang="en-US" dirty="0"/>
              <a:t> with </a:t>
            </a:r>
            <a:r>
              <a:rPr lang="en-US" dirty="0" smtClean="0"/>
              <a:t>power: </a:t>
            </a:r>
            <a:endParaRPr lang="en-US" dirty="0"/>
          </a:p>
          <a:p>
            <a:r>
              <a:rPr lang="en-US" dirty="0"/>
              <a:t>Zak phase stability begins to degrade</a:t>
            </a:r>
          </a:p>
        </p:txBody>
      </p:sp>
    </p:spTree>
    <p:extLst>
      <p:ext uri="{BB962C8B-B14F-4D97-AF65-F5344CB8AC3E}">
        <p14:creationId xmlns:p14="http://schemas.microsoft.com/office/powerpoint/2010/main" val="39901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11" y="228600"/>
            <a:ext cx="7209524" cy="2961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665" y="3057889"/>
            <a:ext cx="7842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Fig.  11 Zak phase (top) </a:t>
            </a:r>
            <a:r>
              <a:rPr lang="en-US" sz="1600" dirty="0" smtClean="0">
                <a:latin typeface="Symbol" pitchFamily="18" charset="2"/>
              </a:rPr>
              <a:t>g=5 </a:t>
            </a:r>
            <a:r>
              <a:rPr lang="en-US" sz="1600" dirty="0" smtClean="0"/>
              <a:t>and selected input intensities I. Total power are: P=10,100,10000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095448" y="3396443"/>
            <a:ext cx="720634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Strongly resonant regime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γ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&gt;&gt;1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):</a:t>
            </a:r>
            <a:r>
              <a:rPr lang="en-US" sz="1600" dirty="0"/>
              <a:t>separation between low-amplitude and high-amplitude linear bands is larger than the separation between upper and lower</a:t>
            </a:r>
            <a:endParaRPr lang="el-GR" sz="1600" dirty="0"/>
          </a:p>
          <a:p>
            <a:endParaRPr lang="en-US" dirty="0"/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Inter-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subband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mixing becomes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dominant: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Zak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phases only persist at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very low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powers</a:t>
            </a:r>
          </a:p>
          <a:p>
            <a:endParaRPr lang="en-US" dirty="0"/>
          </a:p>
          <a:p>
            <a:r>
              <a:rPr lang="en-US" dirty="0"/>
              <a:t>At high </a:t>
            </a:r>
            <a:r>
              <a:rPr lang="en-US" dirty="0" smtClean="0"/>
              <a:t>P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inhomogeneity acts against topology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23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68828" y="3048000"/>
            <a:ext cx="7391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We discovered </a:t>
            </a:r>
            <a:r>
              <a:rPr lang="en-US" sz="2000" b="1" dirty="0"/>
              <a:t>regime-dependent Zak phase behavior </a:t>
            </a:r>
            <a:r>
              <a:rPr lang="en-US" sz="2000" dirty="0"/>
              <a:t>in the </a:t>
            </a:r>
            <a:r>
              <a:rPr lang="en-US" sz="2000" dirty="0" smtClean="0"/>
              <a:t>                         </a:t>
            </a:r>
          </a:p>
          <a:p>
            <a:r>
              <a:rPr lang="en-US" sz="2000" dirty="0" smtClean="0"/>
              <a:t>           </a:t>
            </a:r>
            <a:r>
              <a:rPr lang="en-US" sz="2000" dirty="0" err="1" smtClean="0"/>
              <a:t>saturable</a:t>
            </a:r>
            <a:r>
              <a:rPr lang="en-US" sz="2000" dirty="0" smtClean="0"/>
              <a:t> </a:t>
            </a:r>
            <a:r>
              <a:rPr lang="en-US" sz="2000" dirty="0"/>
              <a:t>nonlinear SSH model, which indicates </a:t>
            </a:r>
            <a:r>
              <a:rPr lang="en-US" sz="2000" dirty="0" smtClean="0"/>
              <a:t>the</a:t>
            </a:r>
          </a:p>
          <a:p>
            <a:r>
              <a:rPr lang="en-US" sz="2000" b="1" dirty="0" smtClean="0"/>
              <a:t>              absence </a:t>
            </a:r>
            <a:r>
              <a:rPr lang="en-US" sz="2000" b="1" dirty="0"/>
              <a:t>of strict </a:t>
            </a:r>
            <a:r>
              <a:rPr lang="en-US" sz="2000" b="1" dirty="0" smtClean="0"/>
              <a:t>bulk-edge </a:t>
            </a:r>
            <a:r>
              <a:rPr lang="en-US" sz="2000" b="1" dirty="0"/>
              <a:t>correspondence</a:t>
            </a:r>
            <a:r>
              <a:rPr lang="en-US" sz="2000" dirty="0"/>
              <a:t>.</a:t>
            </a:r>
            <a:endParaRPr lang="en-US" sz="2000" b="1" dirty="0"/>
          </a:p>
        </p:txBody>
      </p:sp>
      <p:sp>
        <p:nvSpPr>
          <p:cNvPr id="5" name="Down Arrow 4"/>
          <p:cNvSpPr/>
          <p:nvPr/>
        </p:nvSpPr>
        <p:spPr>
          <a:xfrm>
            <a:off x="3962400" y="990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68163" y="2286000"/>
            <a:ext cx="1391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Conclusion: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113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99" y="1752600"/>
            <a:ext cx="8001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Saturable</a:t>
            </a:r>
            <a:r>
              <a:rPr lang="en-US" b="1" dirty="0"/>
              <a:t> nonlinearity bridges two linear </a:t>
            </a:r>
            <a:r>
              <a:rPr lang="en-US" b="1" dirty="0" smtClean="0"/>
              <a:t>regimes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Three nonlinear edge mode regimes</a:t>
            </a:r>
            <a:r>
              <a:rPr lang="en-US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lvl="1"/>
            <a:r>
              <a:rPr lang="en-US" b="1" dirty="0" err="1"/>
              <a:t>Nonresonant</a:t>
            </a:r>
            <a:r>
              <a:rPr lang="en-US" b="1" dirty="0"/>
              <a:t> — well-localized, topologically protected</a:t>
            </a:r>
          </a:p>
          <a:p>
            <a:pPr lvl="1"/>
            <a:r>
              <a:rPr lang="en-US" b="1" dirty="0"/>
              <a:t>Weakly resonant — tails develop, topological indicators degrade</a:t>
            </a:r>
          </a:p>
          <a:p>
            <a:pPr lvl="1"/>
            <a:r>
              <a:rPr lang="en-US" b="1" dirty="0"/>
              <a:t>Strongly resonant — strong mixing, loss of topological </a:t>
            </a:r>
            <a:r>
              <a:rPr lang="en-US" b="1" dirty="0" smtClean="0"/>
              <a:t>signal</a:t>
            </a:r>
          </a:p>
          <a:p>
            <a:pPr lvl="1"/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Topology remains meaningful only in stable, homogeneous dynamical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r>
              <a:rPr lang="en-US" b="1" dirty="0" smtClean="0"/>
              <a:t>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838200"/>
            <a:ext cx="2205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 SUMMARY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24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4707255"/>
            <a:ext cx="3974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No strict bulk–edge </a:t>
            </a:r>
            <a:r>
              <a:rPr lang="en-US" b="1" dirty="0" smtClean="0"/>
              <a:t>correspondence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5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25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7829" y="1828800"/>
            <a:ext cx="77724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Future directions: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experimental protocols to reach and isolate the </a:t>
            </a:r>
            <a:r>
              <a:rPr lang="en-US" dirty="0" err="1"/>
              <a:t>saturable</a:t>
            </a:r>
            <a:r>
              <a:rPr lang="en-US" dirty="0"/>
              <a:t> </a:t>
            </a:r>
            <a:r>
              <a:rPr lang="en-US" dirty="0" smtClean="0"/>
              <a:t>regime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Extend the concept of bulk–edge correspondence to dynamically evolving nonlinear </a:t>
            </a:r>
            <a:r>
              <a:rPr lang="en-US" dirty="0" smtClean="0"/>
              <a:t>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Explore </a:t>
            </a:r>
            <a:r>
              <a:rPr lang="en-US" dirty="0" err="1"/>
              <a:t>Floquet</a:t>
            </a:r>
            <a:r>
              <a:rPr lang="en-US" dirty="0"/>
              <a:t> driving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1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References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[1] </a:t>
            </a:r>
            <a:r>
              <a:rPr lang="en-US" sz="1800" dirty="0" err="1"/>
              <a:t>Smirnova</a:t>
            </a:r>
            <a:r>
              <a:rPr lang="en-US" sz="1800" dirty="0"/>
              <a:t> et al., </a:t>
            </a:r>
            <a:r>
              <a:rPr lang="en-US" sz="1800" i="1" dirty="0"/>
              <a:t>Phys. Rev. </a:t>
            </a:r>
            <a:r>
              <a:rPr lang="en-US" sz="1800" i="1" dirty="0" err="1"/>
              <a:t>Lett</a:t>
            </a:r>
            <a:r>
              <a:rPr lang="en-US" sz="1800" i="1" dirty="0"/>
              <a:t>.</a:t>
            </a:r>
            <a:r>
              <a:rPr lang="en-US" sz="1800" dirty="0"/>
              <a:t>, </a:t>
            </a:r>
            <a:r>
              <a:rPr lang="en-US" sz="1800" i="1" dirty="0"/>
              <a:t>Phys. Rev. A</a:t>
            </a:r>
            <a:r>
              <a:rPr lang="en-US" sz="1800" dirty="0"/>
              <a:t> (2019–2020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r>
              <a:rPr lang="en-US" sz="1800" dirty="0" smtClean="0"/>
              <a:t>[2] Kruk, Nonlinear topological photonics, Advances in Nonlinear Physics (2023)</a:t>
            </a:r>
          </a:p>
          <a:p>
            <a:pPr marL="0" indent="0">
              <a:buNone/>
            </a:pPr>
            <a:r>
              <a:rPr lang="en-US" sz="1800" dirty="0" smtClean="0"/>
              <a:t>[3] </a:t>
            </a:r>
            <a:r>
              <a:rPr lang="en-US" sz="1800" dirty="0" err="1" smtClean="0"/>
              <a:t>Leykam</a:t>
            </a:r>
            <a:r>
              <a:rPr lang="en-US" sz="1800" dirty="0" smtClean="0"/>
              <a:t>, </a:t>
            </a:r>
            <a:r>
              <a:rPr lang="en-US" sz="1800" dirty="0" err="1" smtClean="0"/>
              <a:t>Smirnova</a:t>
            </a:r>
            <a:r>
              <a:rPr lang="en-US" sz="1800" dirty="0" smtClean="0"/>
              <a:t>, </a:t>
            </a:r>
            <a:r>
              <a:rPr lang="en-US" sz="1800" dirty="0" err="1" smtClean="0"/>
              <a:t>Maluckov</a:t>
            </a:r>
            <a:r>
              <a:rPr lang="en-US" sz="1800" dirty="0" smtClean="0"/>
              <a:t>, PRL (2020)</a:t>
            </a:r>
          </a:p>
          <a:p>
            <a:pPr marL="0" indent="0">
              <a:buNone/>
            </a:pPr>
            <a:r>
              <a:rPr lang="en-US" sz="1800" dirty="0" smtClean="0"/>
              <a:t>[4] Zhou, Nat. </a:t>
            </a:r>
            <a:r>
              <a:rPr lang="en-US" sz="1800" dirty="0" err="1" smtClean="0"/>
              <a:t>Commun</a:t>
            </a:r>
            <a:r>
              <a:rPr lang="en-US" sz="1800" dirty="0" smtClean="0"/>
              <a:t>. (2022); PRB (2022)</a:t>
            </a:r>
          </a:p>
          <a:p>
            <a:pPr marL="0" indent="0">
              <a:buNone/>
            </a:pPr>
            <a:r>
              <a:rPr lang="en-US" sz="1800" dirty="0" smtClean="0"/>
              <a:t>[5] </a:t>
            </a:r>
            <a:r>
              <a:rPr lang="en-US" sz="1800" dirty="0" err="1"/>
              <a:t>Maczewsky</a:t>
            </a:r>
            <a:r>
              <a:rPr lang="en-US" sz="1800" dirty="0"/>
              <a:t> et al., </a:t>
            </a:r>
            <a:r>
              <a:rPr lang="en-US" sz="1800" i="1" dirty="0"/>
              <a:t>Nat. Photonics</a:t>
            </a:r>
            <a:r>
              <a:rPr lang="en-US" sz="1800" dirty="0"/>
              <a:t> (2017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r>
              <a:rPr lang="en-US" sz="1800" dirty="0" smtClean="0"/>
              <a:t>[6] </a:t>
            </a:r>
            <a:r>
              <a:rPr lang="en-US" sz="1800" dirty="0"/>
              <a:t>Su, Schrieffer, </a:t>
            </a:r>
            <a:r>
              <a:rPr lang="en-US" sz="1800" dirty="0" err="1"/>
              <a:t>Heeger</a:t>
            </a:r>
            <a:r>
              <a:rPr lang="en-US" sz="1800" dirty="0"/>
              <a:t>, </a:t>
            </a:r>
            <a:r>
              <a:rPr lang="en-US" sz="1800" i="1" dirty="0"/>
              <a:t>Phys. Rev. </a:t>
            </a:r>
            <a:r>
              <a:rPr lang="en-US" sz="1800" i="1" dirty="0" err="1"/>
              <a:t>Lett</a:t>
            </a:r>
            <a:r>
              <a:rPr lang="en-US" sz="1800" i="1" dirty="0"/>
              <a:t>.</a:t>
            </a:r>
            <a:r>
              <a:rPr lang="en-US" sz="1800" dirty="0"/>
              <a:t> (1979)</a:t>
            </a:r>
          </a:p>
          <a:p>
            <a:pPr marL="0" indent="0">
              <a:buNone/>
            </a:pPr>
            <a:r>
              <a:rPr lang="en-US" sz="1800" dirty="0" smtClean="0"/>
              <a:t>[7] </a:t>
            </a:r>
            <a:r>
              <a:rPr lang="en-US" sz="1800" dirty="0" err="1"/>
              <a:t>Hadad</a:t>
            </a:r>
            <a:r>
              <a:rPr lang="en-US" sz="1800" dirty="0"/>
              <a:t> PRB 2016, ACS Photonics </a:t>
            </a:r>
            <a:r>
              <a:rPr lang="en-US" sz="1800" dirty="0" smtClean="0"/>
              <a:t>2017</a:t>
            </a:r>
          </a:p>
          <a:p>
            <a:pPr marL="0" indent="0">
              <a:buNone/>
            </a:pPr>
            <a:r>
              <a:rPr lang="en-US" sz="1800" dirty="0" smtClean="0"/>
              <a:t>[8] </a:t>
            </a:r>
            <a:r>
              <a:rPr lang="en-US" sz="1800" dirty="0" err="1" smtClean="0"/>
              <a:t>Sone</a:t>
            </a:r>
            <a:r>
              <a:rPr lang="en-US" sz="1800" dirty="0" smtClean="0"/>
              <a:t>, </a:t>
            </a:r>
            <a:r>
              <a:rPr lang="en-US" sz="1800" dirty="0" err="1" smtClean="0"/>
              <a:t>Ezawa</a:t>
            </a:r>
            <a:r>
              <a:rPr lang="en-US" sz="1800" dirty="0" smtClean="0"/>
              <a:t>, Nat. Phys. (2024).</a:t>
            </a:r>
          </a:p>
          <a:p>
            <a:pPr marL="0" indent="0">
              <a:buNone/>
            </a:pPr>
            <a:r>
              <a:rPr lang="en-US" sz="1800" dirty="0" smtClean="0"/>
              <a:t>[9] </a:t>
            </a:r>
            <a:r>
              <a:rPr lang="en-US" sz="1800" dirty="0" err="1" smtClean="0"/>
              <a:t>Vicencio</a:t>
            </a:r>
            <a:r>
              <a:rPr lang="en-US" sz="1800" dirty="0" smtClean="0"/>
              <a:t>, Johansson, PRA (2009).</a:t>
            </a:r>
          </a:p>
          <a:p>
            <a:pPr marL="0" indent="0">
              <a:buNone/>
            </a:pPr>
            <a:r>
              <a:rPr lang="en-US" sz="1800" dirty="0" smtClean="0"/>
              <a:t>[10] </a:t>
            </a:r>
            <a:r>
              <a:rPr lang="en-US" sz="1800" dirty="0" err="1"/>
              <a:t>Bugarski</a:t>
            </a:r>
            <a:r>
              <a:rPr lang="en-US" sz="1800" dirty="0"/>
              <a:t>, </a:t>
            </a:r>
            <a:r>
              <a:rPr lang="en-US" sz="1800" dirty="0" err="1"/>
              <a:t>Maluckov</a:t>
            </a:r>
            <a:r>
              <a:rPr lang="en-US" sz="1800" dirty="0"/>
              <a:t>, </a:t>
            </a:r>
            <a:r>
              <a:rPr lang="en-US" sz="1800" dirty="0" err="1"/>
              <a:t>Vicencio</a:t>
            </a:r>
            <a:r>
              <a:rPr lang="en-US" sz="1800" dirty="0"/>
              <a:t>, Johansson, Chaos, </a:t>
            </a:r>
            <a:r>
              <a:rPr lang="en-US" sz="1800" dirty="0" err="1"/>
              <a:t>Solitons</a:t>
            </a:r>
            <a:r>
              <a:rPr lang="en-US" sz="1800" dirty="0"/>
              <a:t> and Fractals 193 , 116086 (2025).</a:t>
            </a:r>
          </a:p>
          <a:p>
            <a:pPr marL="0" indent="0">
              <a:buNone/>
            </a:pPr>
            <a:r>
              <a:rPr lang="en-US" sz="1800" dirty="0" smtClean="0"/>
              <a:t>[11] </a:t>
            </a:r>
            <a:r>
              <a:rPr lang="en-US" sz="1800" dirty="0" err="1" smtClean="0"/>
              <a:t>Azboth</a:t>
            </a:r>
            <a:r>
              <a:rPr lang="en-US" sz="1800" dirty="0" smtClean="0"/>
              <a:t>, </a:t>
            </a:r>
            <a:r>
              <a:rPr lang="en-US" sz="1800" dirty="0" err="1" smtClean="0"/>
              <a:t>Oroszlany</a:t>
            </a:r>
            <a:r>
              <a:rPr lang="en-US" sz="1800" dirty="0" smtClean="0"/>
              <a:t>, </a:t>
            </a:r>
            <a:r>
              <a:rPr lang="en-US" sz="1800" dirty="0" err="1" smtClean="0"/>
              <a:t>Palyi</a:t>
            </a:r>
            <a:r>
              <a:rPr lang="en-US" sz="1800" dirty="0" smtClean="0"/>
              <a:t>, A </a:t>
            </a:r>
            <a:r>
              <a:rPr lang="en-US" sz="1800" dirty="0"/>
              <a:t>S</a:t>
            </a:r>
            <a:r>
              <a:rPr lang="en-US" sz="1800" dirty="0" smtClean="0"/>
              <a:t>hort Course on </a:t>
            </a:r>
            <a:r>
              <a:rPr lang="en-US" sz="1800" dirty="0"/>
              <a:t>T</a:t>
            </a:r>
            <a:r>
              <a:rPr lang="en-US" sz="1800" dirty="0" smtClean="0"/>
              <a:t>opological Insulators (2015)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27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594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cs typeface="Arial" charset="0"/>
              </a:rPr>
              <a:t>The </a:t>
            </a:r>
            <a:r>
              <a:rPr lang="en-US" altLang="en-US" b="1" dirty="0">
                <a:cs typeface="Arial" charset="0"/>
              </a:rPr>
              <a:t>Participation Number </a:t>
            </a:r>
            <a:r>
              <a:rPr lang="en-US" altLang="en-US" dirty="0">
                <a:cs typeface="Arial" charset="0"/>
              </a:rPr>
              <a:t>captures this transformation: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cs typeface="Arial" charset="0"/>
              </a:rPr>
              <a:t>Low R: </a:t>
            </a:r>
            <a:r>
              <a:rPr lang="en-US" altLang="en-US" b="1" dirty="0">
                <a:cs typeface="Arial" charset="0"/>
              </a:rPr>
              <a:t>Localized modes</a:t>
            </a:r>
            <a:r>
              <a:rPr lang="en-US" altLang="en-US" dirty="0">
                <a:cs typeface="Arial" charset="0"/>
              </a:rPr>
              <a:t> (sharp edge)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cs typeface="Arial" charset="0"/>
              </a:rPr>
              <a:t>High R≈2N: </a:t>
            </a:r>
            <a:r>
              <a:rPr lang="en-US" altLang="en-US" b="1" dirty="0">
                <a:cs typeface="Arial" charset="0"/>
              </a:rPr>
              <a:t>Homogeneous-like tails</a:t>
            </a:r>
            <a:endParaRPr lang="en-US" altLang="en-US" dirty="0"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cs typeface="Arial" charset="0"/>
              </a:rPr>
              <a:t>Return to low R: </a:t>
            </a:r>
            <a:r>
              <a:rPr lang="en-US" altLang="en-US" b="1" dirty="0">
                <a:cs typeface="Arial" charset="0"/>
              </a:rPr>
              <a:t>Edge-localized structure reappears</a:t>
            </a:r>
            <a:endParaRPr lang="en-US" altLang="en-US" dirty="0"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cs typeface="Arial" charset="0"/>
              </a:rPr>
              <a:t>Strong γ (e.g. γ=5) yields a </a:t>
            </a:r>
            <a:r>
              <a:rPr lang="en-US" altLang="en-US" b="1" dirty="0">
                <a:cs typeface="Arial" charset="0"/>
              </a:rPr>
              <a:t>plateau</a:t>
            </a:r>
            <a:r>
              <a:rPr lang="en-US" altLang="en-US" dirty="0">
                <a:cs typeface="Arial" charset="0"/>
              </a:rPr>
              <a:t> in R, confirming a </a:t>
            </a:r>
            <a:r>
              <a:rPr lang="en-US" altLang="en-US" b="1" dirty="0">
                <a:cs typeface="Arial" charset="0"/>
              </a:rPr>
              <a:t>nonhomogeneous tail configuration</a:t>
            </a:r>
            <a:r>
              <a:rPr lang="en-US" altLang="en-US" dirty="0">
                <a:cs typeface="Arial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cs typeface="Arial" charset="0"/>
              </a:rPr>
              <a:t>with ∣</a:t>
            </a:r>
            <a:r>
              <a:rPr lang="en-US" altLang="en-US" dirty="0" err="1">
                <a:cs typeface="Arial" charset="0"/>
              </a:rPr>
              <a:t>v</a:t>
            </a:r>
            <a:r>
              <a:rPr lang="en-US" altLang="en-US" baseline="-25000" dirty="0" err="1">
                <a:cs typeface="Arial" charset="0"/>
              </a:rPr>
              <a:t>n</a:t>
            </a:r>
            <a:r>
              <a:rPr lang="en-US" altLang="en-US" dirty="0">
                <a:cs typeface="Arial" charset="0"/>
              </a:rPr>
              <a:t>∣&lt;∣u</a:t>
            </a:r>
            <a:r>
              <a:rPr lang="en-US" altLang="en-US" baseline="-25000" dirty="0">
                <a:cs typeface="Arial" charset="0"/>
              </a:rPr>
              <a:t>n</a:t>
            </a:r>
            <a:r>
              <a:rPr lang="en-US" altLang="en-US" dirty="0">
                <a:cs typeface="Arial" charset="0"/>
              </a:rPr>
              <a:t>∣.</a:t>
            </a:r>
          </a:p>
        </p:txBody>
      </p:sp>
    </p:spTree>
    <p:extLst>
      <p:ext uri="{BB962C8B-B14F-4D97-AF65-F5344CB8AC3E}">
        <p14:creationId xmlns:p14="http://schemas.microsoft.com/office/powerpoint/2010/main" val="35858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28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236663"/>
            <a:ext cx="620077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083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533400"/>
            <a:ext cx="8458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Bipartiteness</a:t>
            </a:r>
            <a:r>
              <a:rPr lang="en-US" b="1" dirty="0"/>
              <a:t>: Structural Property</a:t>
            </a:r>
          </a:p>
          <a:p>
            <a:r>
              <a:rPr lang="en-US" dirty="0"/>
              <a:t>A </a:t>
            </a:r>
            <a:r>
              <a:rPr lang="en-US" b="1" dirty="0"/>
              <a:t>bipartite lattice</a:t>
            </a:r>
            <a:r>
              <a:rPr lang="en-US" dirty="0"/>
              <a:t> is a graph or network whose sites (nodes) can be divided into </a:t>
            </a:r>
            <a:r>
              <a:rPr lang="en-US" b="1" dirty="0"/>
              <a:t>two disjoint sets</a:t>
            </a:r>
            <a:r>
              <a:rPr lang="en-US" dirty="0"/>
              <a:t> (say, A and B), such that </a:t>
            </a:r>
            <a:r>
              <a:rPr lang="en-US" b="1" dirty="0"/>
              <a:t>all couplings (edges) connect A sites to B sites only</a:t>
            </a:r>
            <a:r>
              <a:rPr lang="en-US" dirty="0"/>
              <a:t>, and </a:t>
            </a:r>
            <a:r>
              <a:rPr lang="en-US" b="1" dirty="0"/>
              <a:t>never A-to-A or B-to-B</a:t>
            </a:r>
            <a:r>
              <a:rPr lang="en-US" dirty="0"/>
              <a:t>.</a:t>
            </a:r>
          </a:p>
          <a:p>
            <a:r>
              <a:rPr lang="en-US" dirty="0"/>
              <a:t>In the SSH model, this means you have alternating sites (A–B–A–B…) with couplings only between different </a:t>
            </a:r>
            <a:r>
              <a:rPr lang="en-US" dirty="0" err="1"/>
              <a:t>sublattices</a:t>
            </a:r>
            <a:r>
              <a:rPr lang="en-US" dirty="0"/>
              <a:t>.</a:t>
            </a:r>
          </a:p>
          <a:p>
            <a:r>
              <a:rPr lang="en-US" dirty="0" err="1"/>
              <a:t>Bipartiteness</a:t>
            </a:r>
            <a:r>
              <a:rPr lang="en-US" dirty="0"/>
              <a:t> is a </a:t>
            </a:r>
            <a:r>
              <a:rPr lang="en-US" b="1" dirty="0"/>
              <a:t>geometric or topological property of the lattice graph</a:t>
            </a:r>
            <a:r>
              <a:rPr lang="en-US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743200"/>
            <a:ext cx="685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Chiral Symmetry (a.k.a. </a:t>
            </a:r>
            <a:r>
              <a:rPr lang="en-US" b="1" dirty="0" err="1"/>
              <a:t>sublattice</a:t>
            </a:r>
            <a:r>
              <a:rPr lang="en-US" b="1" dirty="0"/>
              <a:t> symmetry): Hamiltonian Symmetry</a:t>
            </a:r>
          </a:p>
          <a:p>
            <a:r>
              <a:rPr lang="en-US" dirty="0"/>
              <a:t>A </a:t>
            </a:r>
            <a:r>
              <a:rPr lang="en-US" b="1" dirty="0"/>
              <a:t>chiral symmetric Hamiltonian</a:t>
            </a:r>
            <a:r>
              <a:rPr lang="en-US" dirty="0"/>
              <a:t> satisfies:</a:t>
            </a:r>
          </a:p>
          <a:p>
            <a:r>
              <a:rPr lang="el-GR" dirty="0"/>
              <a:t>Γ</a:t>
            </a:r>
            <a:r>
              <a:rPr lang="en-US" dirty="0"/>
              <a:t>H</a:t>
            </a:r>
            <a:r>
              <a:rPr lang="el-GR" dirty="0"/>
              <a:t>Γ</a:t>
            </a:r>
            <a:r>
              <a:rPr lang="el-GR" baseline="30000" dirty="0"/>
              <a:t>−1</a:t>
            </a:r>
            <a:r>
              <a:rPr lang="el-GR" dirty="0"/>
              <a:t>=−</a:t>
            </a:r>
            <a:r>
              <a:rPr lang="en-US" dirty="0" smtClean="0"/>
              <a:t>H </a:t>
            </a:r>
            <a:r>
              <a:rPr lang="en-US" dirty="0"/>
              <a:t>where </a:t>
            </a:r>
            <a:r>
              <a:rPr lang="el-GR" dirty="0" smtClean="0"/>
              <a:t>Γ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b="1" dirty="0"/>
              <a:t>unitary operator</a:t>
            </a:r>
            <a:r>
              <a:rPr lang="en-US" dirty="0"/>
              <a:t> (usually diagonal), such as:</a:t>
            </a:r>
          </a:p>
          <a:p>
            <a:r>
              <a:rPr lang="el-GR" dirty="0"/>
              <a:t>Γ=(</a:t>
            </a:r>
            <a:r>
              <a:rPr lang="en-US" dirty="0" smtClean="0"/>
              <a:t>IA 0 // 0 −IB</a:t>
            </a:r>
            <a:endParaRPr lang="en-US" dirty="0"/>
          </a:p>
          <a:p>
            <a:r>
              <a:rPr lang="en-US" dirty="0"/>
              <a:t>This symmetry </a:t>
            </a:r>
            <a:r>
              <a:rPr lang="en-US" b="1" dirty="0"/>
              <a:t>implies</a:t>
            </a:r>
            <a:r>
              <a:rPr lang="en-US" dirty="0"/>
              <a:t> that the spectrum is symmetric around zero energy (or zero propagation constant in photonics), i.e., for every eigenvalue </a:t>
            </a:r>
            <a:r>
              <a:rPr lang="en-US" dirty="0" smtClean="0"/>
              <a:t>E, </a:t>
            </a:r>
            <a:r>
              <a:rPr lang="en-US" dirty="0"/>
              <a:t>there is a −</a:t>
            </a:r>
            <a:r>
              <a:rPr lang="en-US" dirty="0" smtClean="0"/>
              <a:t>E-.</a:t>
            </a:r>
            <a:endParaRPr lang="en-US" dirty="0"/>
          </a:p>
          <a:p>
            <a:r>
              <a:rPr lang="en-US" dirty="0"/>
              <a:t>Chiral symmetry </a:t>
            </a:r>
            <a:r>
              <a:rPr lang="en-US" b="1" dirty="0"/>
              <a:t>prevents on-site potential terms</a:t>
            </a:r>
            <a:r>
              <a:rPr lang="en-US" dirty="0"/>
              <a:t> within a </a:t>
            </a:r>
            <a:r>
              <a:rPr lang="en-US" dirty="0" err="1"/>
              <a:t>sublattice</a:t>
            </a:r>
            <a:r>
              <a:rPr lang="en-US" dirty="0"/>
              <a:t> (no A↔</a:t>
            </a:r>
            <a:r>
              <a:rPr lang="en-US" dirty="0" smtClean="0"/>
              <a:t>A </a:t>
            </a:r>
            <a:r>
              <a:rPr lang="en-US" dirty="0"/>
              <a:t>or B↔</a:t>
            </a:r>
            <a:r>
              <a:rPr lang="en-US" dirty="0" smtClean="0"/>
              <a:t>B </a:t>
            </a:r>
            <a:r>
              <a:rPr lang="en-US" dirty="0"/>
              <a:t>coupling or on-site energy).</a:t>
            </a:r>
          </a:p>
        </p:txBody>
      </p:sp>
      <p:sp>
        <p:nvSpPr>
          <p:cNvPr id="7" name="Rectangle 6"/>
          <p:cNvSpPr/>
          <p:nvPr/>
        </p:nvSpPr>
        <p:spPr>
          <a:xfrm>
            <a:off x="620486" y="5328523"/>
            <a:ext cx="83711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the SSH model:</a:t>
            </a:r>
          </a:p>
          <a:p>
            <a:r>
              <a:rPr lang="en-US" dirty="0"/>
              <a:t>The </a:t>
            </a:r>
            <a:r>
              <a:rPr lang="en-US" b="1" dirty="0"/>
              <a:t>bipartite structure</a:t>
            </a:r>
            <a:r>
              <a:rPr lang="en-US" dirty="0"/>
              <a:t> ensures that the Hamiltonian has </a:t>
            </a:r>
            <a:r>
              <a:rPr lang="en-US" b="1" dirty="0"/>
              <a:t>no intra-</a:t>
            </a:r>
            <a:r>
              <a:rPr lang="en-US" b="1" dirty="0" err="1"/>
              <a:t>sublattice</a:t>
            </a:r>
            <a:r>
              <a:rPr lang="en-US" b="1" dirty="0"/>
              <a:t> couplings</a:t>
            </a:r>
            <a:r>
              <a:rPr lang="en-US" dirty="0"/>
              <a:t>.</a:t>
            </a:r>
          </a:p>
          <a:p>
            <a:r>
              <a:rPr lang="en-US" dirty="0"/>
              <a:t>This structural feature naturally leads to </a:t>
            </a:r>
            <a:r>
              <a:rPr lang="en-US" b="1" dirty="0"/>
              <a:t>chiral symmetry</a:t>
            </a:r>
            <a:r>
              <a:rPr lang="en-US" dirty="0"/>
              <a:t>.</a:t>
            </a:r>
          </a:p>
          <a:p>
            <a:r>
              <a:rPr lang="en-US" dirty="0"/>
              <a:t>Hence: in </a:t>
            </a:r>
            <a:r>
              <a:rPr lang="en-US" b="1" dirty="0"/>
              <a:t>tight-binding models</a:t>
            </a:r>
            <a:r>
              <a:rPr lang="en-US" dirty="0"/>
              <a:t> with </a:t>
            </a:r>
            <a:r>
              <a:rPr lang="en-US" b="1" dirty="0"/>
              <a:t>zero on-site energies</a:t>
            </a:r>
            <a:r>
              <a:rPr lang="en-US" dirty="0"/>
              <a:t>, </a:t>
            </a:r>
            <a:r>
              <a:rPr lang="en-US" b="1" dirty="0" err="1"/>
              <a:t>bipartiteness</a:t>
            </a:r>
            <a:r>
              <a:rPr lang="en-US" b="1" dirty="0"/>
              <a:t> implies chiral symmetry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0141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85800"/>
            <a:ext cx="887996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Talk overview:</a:t>
            </a:r>
          </a:p>
          <a:p>
            <a:endParaRPr lang="en-US" dirty="0"/>
          </a:p>
          <a:p>
            <a:pPr marL="514350" indent="-514350">
              <a:buAutoNum type="romanUcPeriod"/>
            </a:pPr>
            <a:r>
              <a:rPr lang="en-US" sz="2000" b="1" dirty="0" smtClean="0"/>
              <a:t>Introduction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II. Model Equations </a:t>
            </a:r>
            <a:r>
              <a:rPr lang="en-US" sz="2000" b="1" dirty="0" smtClean="0"/>
              <a:t>and  Methods</a:t>
            </a:r>
          </a:p>
          <a:p>
            <a:endParaRPr lang="en-US" sz="2000" dirty="0"/>
          </a:p>
          <a:p>
            <a:r>
              <a:rPr lang="en-US" sz="2000" dirty="0" smtClean="0"/>
              <a:t>   Nonlinear </a:t>
            </a:r>
            <a:r>
              <a:rPr lang="en-US" sz="2000" dirty="0"/>
              <a:t>SSH lattice</a:t>
            </a:r>
          </a:p>
          <a:p>
            <a:r>
              <a:rPr lang="en-US" sz="2000" dirty="0" smtClean="0"/>
              <a:t>   Zak </a:t>
            </a:r>
            <a:r>
              <a:rPr lang="en-US" sz="2000" dirty="0"/>
              <a:t>phase computation </a:t>
            </a:r>
            <a:r>
              <a:rPr lang="en-US" sz="2000" dirty="0" smtClean="0"/>
              <a:t>methods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III. Nonlinear Edge </a:t>
            </a:r>
            <a:r>
              <a:rPr lang="en-US" sz="2000" b="1" dirty="0" smtClean="0"/>
              <a:t>Modes</a:t>
            </a:r>
          </a:p>
          <a:p>
            <a:endParaRPr lang="en-US" sz="2000" dirty="0"/>
          </a:p>
          <a:p>
            <a:r>
              <a:rPr lang="en-US" sz="2000" dirty="0" err="1"/>
              <a:t>Nonresonant</a:t>
            </a:r>
            <a:r>
              <a:rPr lang="en-US" sz="2000" dirty="0"/>
              <a:t> vs. resonant regimes</a:t>
            </a:r>
          </a:p>
          <a:p>
            <a:r>
              <a:rPr lang="en-US" sz="2000" dirty="0"/>
              <a:t>Dynamical bulk/edge excitations and </a:t>
            </a:r>
            <a:r>
              <a:rPr lang="en-US" sz="2000" dirty="0" smtClean="0"/>
              <a:t>topology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IV. </a:t>
            </a:r>
            <a:r>
              <a:rPr lang="en-US" sz="2000" b="1" dirty="0" smtClean="0"/>
              <a:t>Summary</a:t>
            </a:r>
            <a:endParaRPr lang="en-US" sz="2000" dirty="0"/>
          </a:p>
          <a:p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dirty="0" smtClean="0"/>
              <a:t>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0953" y="1828800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Nonlinearity breaks linear superposition, reshapes spectra, and induces instabilities (MI) </a:t>
            </a:r>
            <a:r>
              <a:rPr lang="en-US" dirty="0"/>
              <a:t>[1,2,3</a:t>
            </a:r>
            <a:r>
              <a:rPr lang="en-US" dirty="0" smtClean="0"/>
              <a:t>].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Prior work focused on weakly nonlinear or </a:t>
            </a:r>
            <a:r>
              <a:rPr lang="en-US" dirty="0" err="1"/>
              <a:t>Floquet</a:t>
            </a:r>
            <a:r>
              <a:rPr lang="en-US" dirty="0"/>
              <a:t>-driven systems.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/>
              <a:t>Su–Schrieffer–</a:t>
            </a:r>
            <a:r>
              <a:rPr lang="en-US" b="1" dirty="0" err="1"/>
              <a:t>Heeger</a:t>
            </a:r>
            <a:r>
              <a:rPr lang="en-US" b="1" dirty="0"/>
              <a:t> (SSH) </a:t>
            </a:r>
            <a:r>
              <a:rPr lang="en-US" b="1" dirty="0" smtClean="0"/>
              <a:t>model</a:t>
            </a:r>
            <a:r>
              <a:rPr lang="en-US" dirty="0"/>
              <a:t> *</a:t>
            </a:r>
            <a:r>
              <a:rPr lang="en-US" dirty="0" smtClean="0"/>
              <a:t> is ideal for exploring </a:t>
            </a:r>
            <a:r>
              <a:rPr lang="en-US" dirty="0" err="1" smtClean="0"/>
              <a:t>topology+nonlinearity</a:t>
            </a:r>
            <a:r>
              <a:rPr lang="en-US" dirty="0" smtClean="0"/>
              <a:t> in 1D:</a:t>
            </a:r>
          </a:p>
          <a:p>
            <a:pPr lvl="1"/>
            <a:r>
              <a:rPr lang="en-US" dirty="0" smtClean="0"/>
              <a:t>Nonlinear couplings: induce band gaps and topological transitions </a:t>
            </a:r>
            <a:r>
              <a:rPr lang="en-US" dirty="0"/>
              <a:t>[7].</a:t>
            </a:r>
            <a:endParaRPr lang="en-US" dirty="0" smtClean="0"/>
          </a:p>
          <a:p>
            <a:pPr lvl="1"/>
            <a:r>
              <a:rPr lang="en-US" dirty="0" smtClean="0"/>
              <a:t>On-site nonlinearities: generate gap solitons and edge-localized modes [8]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60953" y="702860"/>
            <a:ext cx="19932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 INTRODUCTION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953" y="6172200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*SSH </a:t>
            </a:r>
            <a:r>
              <a:rPr lang="en-US" sz="1400" dirty="0"/>
              <a:t>originally denote the </a:t>
            </a:r>
            <a:r>
              <a:rPr lang="en-US" sz="1400" dirty="0" err="1"/>
              <a:t>spinless</a:t>
            </a:r>
            <a:r>
              <a:rPr lang="en-US" sz="1400" dirty="0"/>
              <a:t> fermions hopping on a one-dimensional lattice with staggered hopping </a:t>
            </a:r>
            <a:r>
              <a:rPr lang="en-US" sz="1400" dirty="0" smtClean="0"/>
              <a:t>amplitudes [6]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85800" y="4691122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/>
              <a:t>Saturable</a:t>
            </a:r>
            <a:r>
              <a:rPr lang="en-US" b="1" dirty="0"/>
              <a:t> nonlinearities</a:t>
            </a:r>
            <a:r>
              <a:rPr lang="en-US" dirty="0"/>
              <a:t>: </a:t>
            </a:r>
          </a:p>
          <a:p>
            <a:r>
              <a:rPr lang="en-US" dirty="0"/>
              <a:t>          restore linear behavior in low/high amplitude limits [9]</a:t>
            </a:r>
          </a:p>
        </p:txBody>
      </p:sp>
    </p:spTree>
    <p:extLst>
      <p:ext uri="{BB962C8B-B14F-4D97-AF65-F5344CB8AC3E}">
        <p14:creationId xmlns:p14="http://schemas.microsoft.com/office/powerpoint/2010/main" val="232845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7907" y="2508845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Saturable</a:t>
            </a:r>
            <a:r>
              <a:rPr lang="en-US" b="1" dirty="0"/>
              <a:t> nonlinearities</a:t>
            </a:r>
            <a:r>
              <a:rPr lang="en-US" dirty="0"/>
              <a:t> [9] introduces </a:t>
            </a:r>
            <a:r>
              <a:rPr lang="en-US" b="1" dirty="0"/>
              <a:t>asymptotic linear regimes</a:t>
            </a:r>
            <a:r>
              <a:rPr lang="en-US" dirty="0"/>
              <a:t> at both </a:t>
            </a:r>
            <a:r>
              <a:rPr lang="en-US" b="1" dirty="0"/>
              <a:t>low and high intensities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7906" y="685800"/>
            <a:ext cx="8427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*Cubic nonlinearity</a:t>
            </a:r>
            <a:r>
              <a:rPr lang="en-US" dirty="0" smtClean="0"/>
              <a:t>: nonlinear </a:t>
            </a:r>
            <a:r>
              <a:rPr lang="en-US" dirty="0"/>
              <a:t>term is proportional to the local intensity ∣ψ</a:t>
            </a:r>
            <a:r>
              <a:rPr lang="en-US" baseline="-25000" dirty="0"/>
              <a:t>n</a:t>
            </a:r>
            <a:r>
              <a:rPr lang="en-US" dirty="0"/>
              <a:t>∣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116" y="1600200"/>
            <a:ext cx="35528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3074988"/>
            <a:ext cx="32194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3" y="3657600"/>
            <a:ext cx="6655754" cy="239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62394" y="1055132"/>
            <a:ext cx="275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NLS with cubic NL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906" y="6411752"/>
            <a:ext cx="1888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On-site nonlinearities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6468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596" y="0"/>
            <a:ext cx="8001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II Model equations and methods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</a:t>
            </a:r>
            <a:endParaRPr lang="en-US" sz="3200" dirty="0"/>
          </a:p>
          <a:p>
            <a:r>
              <a:rPr lang="en-US" sz="1400" dirty="0"/>
              <a:t>                          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46" y="3725317"/>
            <a:ext cx="64865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45" y="2378337"/>
            <a:ext cx="6448305" cy="14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002981"/>
            <a:ext cx="865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1D bipartite SSH waveguide lattice with dimerized coupling (2 </a:t>
            </a:r>
            <a:r>
              <a:rPr lang="en-US" dirty="0" err="1" smtClean="0"/>
              <a:t>sublattices</a:t>
            </a:r>
            <a:r>
              <a:rPr lang="en-US" dirty="0" smtClean="0"/>
              <a:t>; 2-site unit cell)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4492" y="3782501"/>
            <a:ext cx="1892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equations: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1946" y="5670479"/>
            <a:ext cx="2362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pitchFamily="18" charset="2"/>
              </a:rPr>
              <a:t>g</a:t>
            </a:r>
            <a:r>
              <a:rPr lang="en-US" b="1" dirty="0" smtClean="0"/>
              <a:t>-nonlinearity strength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44205" y="5288778"/>
            <a:ext cx="321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t=V</a:t>
            </a:r>
            <a:r>
              <a:rPr lang="en-US" b="1" i="1" baseline="-25000" dirty="0" smtClean="0"/>
              <a:t>1 </a:t>
            </a:r>
            <a:r>
              <a:rPr lang="en-US" b="1" i="1" dirty="0" smtClean="0"/>
              <a:t>/V</a:t>
            </a:r>
            <a:r>
              <a:rPr lang="en-US" b="1" i="1" baseline="-25000" dirty="0" smtClean="0"/>
              <a:t>2 </a:t>
            </a:r>
            <a:r>
              <a:rPr lang="en-US" b="1" i="1" dirty="0" smtClean="0"/>
              <a:t> </a:t>
            </a:r>
            <a:r>
              <a:rPr lang="en-US" b="1" dirty="0" smtClean="0"/>
              <a:t>- dimerization strength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13" y="6039631"/>
            <a:ext cx="3779244" cy="37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65" y="1895769"/>
            <a:ext cx="1573219" cy="48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77006" y="1833581"/>
                <a:ext cx="1723933" cy="605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006" y="1833581"/>
                <a:ext cx="1723933" cy="60535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15096" y="1895769"/>
                <a:ext cx="4523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096" y="1895769"/>
                <a:ext cx="45230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867400" y="1905340"/>
            <a:ext cx="1825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NxN</a:t>
            </a:r>
            <a:r>
              <a:rPr lang="en-US" dirty="0" smtClean="0"/>
              <a:t> unity matrix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2360" y="1431161"/>
            <a:ext cx="7304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Chiral symmetry implied by bipartite structure (no on-site terms)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981200" y="27432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34998" y="33528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2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731069"/>
            <a:ext cx="6324600" cy="88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79" y="1439909"/>
            <a:ext cx="7905621" cy="115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296279"/>
            <a:ext cx="223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Conserved quantities: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5638800"/>
            <a:ext cx="3228408" cy="6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34762"/>
            <a:ext cx="6231047" cy="62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6918" y="2665430"/>
            <a:ext cx="2745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k-space linear Hamiltonian: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429054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h(k)=V</a:t>
            </a:r>
            <a:r>
              <a:rPr lang="en-US" i="1" baseline="-25000" dirty="0" smtClean="0"/>
              <a:t>1</a:t>
            </a:r>
            <a:r>
              <a:rPr lang="en-US" i="1" dirty="0" smtClean="0"/>
              <a:t> + V</a:t>
            </a:r>
            <a:r>
              <a:rPr lang="en-US" i="1" baseline="-25000" dirty="0" smtClean="0"/>
              <a:t>2</a:t>
            </a:r>
            <a:r>
              <a:rPr lang="en-US" i="1" dirty="0" smtClean="0"/>
              <a:t>e</a:t>
            </a:r>
            <a:r>
              <a:rPr lang="en-US" i="1" baseline="30000" dirty="0" smtClean="0"/>
              <a:t>-ik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1144" y="3751520"/>
                <a:ext cx="2557174" cy="628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h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44" y="3751520"/>
                <a:ext cx="2557174" cy="6283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63841" y="3899285"/>
                <a:ext cx="2503378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841" y="3899285"/>
                <a:ext cx="2503378" cy="391261"/>
              </a:xfrm>
              <a:prstGeom prst="rect">
                <a:avLst/>
              </a:prstGeom>
              <a:blipFill rotWithShape="1"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400" y="4811307"/>
                <a:ext cx="2976712" cy="627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H(k)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811307"/>
                <a:ext cx="2976712" cy="627416"/>
              </a:xfrm>
              <a:prstGeom prst="rect">
                <a:avLst/>
              </a:prstGeom>
              <a:blipFill rotWithShape="1">
                <a:blip r:embed="rId8"/>
                <a:stretch>
                  <a:fillRect l="-1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25" y="4379834"/>
            <a:ext cx="3631261" cy="216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7695" y="5334000"/>
            <a:ext cx="7652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k=0</a:t>
            </a:r>
            <a:r>
              <a:rPr lang="en-US" i="1" dirty="0" smtClean="0">
                <a:sym typeface="Wingdings" pitchFamily="2" charset="2"/>
              </a:rPr>
              <a:t> 2</a:t>
            </a:r>
            <a:r>
              <a:rPr lang="en-US" i="1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,  the endpoint of </a:t>
            </a:r>
            <a:r>
              <a:rPr lang="en-US" b="1" i="1" dirty="0" smtClean="0">
                <a:sym typeface="Wingdings" pitchFamily="2" charset="2"/>
              </a:rPr>
              <a:t>d</a:t>
            </a:r>
            <a:r>
              <a:rPr lang="en-US" i="1" dirty="0" smtClean="0">
                <a:sym typeface="Wingdings" pitchFamily="2" charset="2"/>
              </a:rPr>
              <a:t>(k) </a:t>
            </a:r>
            <a:r>
              <a:rPr lang="en-US" dirty="0" smtClean="0">
                <a:sym typeface="Wingdings" pitchFamily="2" charset="2"/>
              </a:rPr>
              <a:t>traces out a circle of radius V</a:t>
            </a:r>
            <a:r>
              <a:rPr lang="en-US" baseline="-25000" dirty="0" smtClean="0">
                <a:sym typeface="Wingdings" pitchFamily="2" charset="2"/>
              </a:rPr>
              <a:t>2 </a:t>
            </a:r>
            <a:r>
              <a:rPr lang="en-US" dirty="0" smtClean="0">
                <a:sym typeface="Wingdings" pitchFamily="2" charset="2"/>
              </a:rPr>
              <a:t> centered at (V</a:t>
            </a:r>
            <a:r>
              <a:rPr lang="en-US" baseline="-25000" dirty="0" smtClean="0">
                <a:sym typeface="Wingdings" pitchFamily="2" charset="2"/>
              </a:rPr>
              <a:t>1</a:t>
            </a:r>
            <a:r>
              <a:rPr lang="en-US" dirty="0" smtClean="0">
                <a:sym typeface="Wingdings" pitchFamily="2" charset="2"/>
              </a:rPr>
              <a:t> ,0)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8203" y="4800600"/>
            <a:ext cx="9034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number </a:t>
            </a:r>
            <a:r>
              <a:rPr lang="en-US" dirty="0"/>
              <a:t>of times </a:t>
            </a:r>
            <a:r>
              <a:rPr lang="en-US" b="1" i="1" dirty="0"/>
              <a:t>d</a:t>
            </a:r>
            <a:r>
              <a:rPr lang="en-US" i="1" dirty="0"/>
              <a:t>(k) </a:t>
            </a:r>
            <a:r>
              <a:rPr lang="en-US" dirty="0" smtClean="0"/>
              <a:t>intersects a </a:t>
            </a:r>
            <a:r>
              <a:rPr lang="en-US" dirty="0"/>
              <a:t>curve </a:t>
            </a:r>
            <a:r>
              <a:rPr lang="en-US" dirty="0" smtClean="0"/>
              <a:t>from </a:t>
            </a:r>
            <a:r>
              <a:rPr lang="en-US" i="1" dirty="0" smtClean="0"/>
              <a:t>(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x</a:t>
            </a:r>
            <a:r>
              <a:rPr lang="en-US" i="1" dirty="0" err="1" smtClean="0"/>
              <a:t>,d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)=(0,0) </a:t>
            </a:r>
            <a:r>
              <a:rPr lang="en-US" dirty="0" smtClean="0"/>
              <a:t>to infinity  </a:t>
            </a:r>
            <a:r>
              <a:rPr lang="en-US" dirty="0" smtClean="0">
                <a:sym typeface="Wingdings" panose="05000000000000000000" pitchFamily="2" charset="2"/>
              </a:rPr>
              <a:t>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504072" y="541438"/>
            <a:ext cx="3524162" cy="838200"/>
            <a:chOff x="2667000" y="5001941"/>
            <a:chExt cx="3524162" cy="83820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001941"/>
              <a:ext cx="2581275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248275" y="5236375"/>
              <a:ext cx="942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=1,   t&lt;1</a:t>
              </a:r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40036" y="83694"/>
            <a:ext cx="9347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Zak </a:t>
            </a:r>
            <a:r>
              <a:rPr lang="en-US" dirty="0" smtClean="0"/>
              <a:t>phase (winding number)  </a:t>
            </a:r>
            <a:r>
              <a:rPr lang="en-US" dirty="0"/>
              <a:t>defined via geometric phase accumulation across Brillouin </a:t>
            </a:r>
            <a:r>
              <a:rPr lang="en-US" dirty="0" smtClean="0"/>
              <a:t>zone [11]: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36065" y="1643856"/>
            <a:ext cx="6624417" cy="2748725"/>
            <a:chOff x="1658249" y="1061275"/>
            <a:chExt cx="6624417" cy="27487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538" y="1061275"/>
              <a:ext cx="6466128" cy="274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777546" y="1614902"/>
              <a:ext cx="164662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58249" y="1514493"/>
              <a:ext cx="305285" cy="83543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1752600"/>
              <a:ext cx="427149" cy="190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80025" y="1792892"/>
              <a:ext cx="381000" cy="190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49602" y="1836964"/>
              <a:ext cx="475893" cy="190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33236" y="1792892"/>
              <a:ext cx="381000" cy="139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43800" y="1818480"/>
              <a:ext cx="381000" cy="139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26144" y="1778324"/>
              <a:ext cx="5293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V</a:t>
              </a:r>
              <a:r>
                <a:rPr lang="en-US" sz="1400" baseline="-25000" dirty="0" smtClean="0"/>
                <a:t>2</a:t>
              </a:r>
              <a:r>
                <a:rPr lang="en-US" sz="1400" dirty="0" smtClean="0"/>
                <a:t>=0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40239" y="1778325"/>
              <a:ext cx="4267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</a:t>
              </a:r>
              <a:r>
                <a:rPr lang="en-US" sz="1400" dirty="0" smtClean="0"/>
                <a:t>&gt;0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71363" y="1808028"/>
              <a:ext cx="4267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t=1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84924" y="1792892"/>
              <a:ext cx="4267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</a:t>
              </a:r>
              <a:r>
                <a:rPr lang="en-US" sz="1400" dirty="0" smtClean="0"/>
                <a:t>&lt;1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28132" y="1803913"/>
              <a:ext cx="5293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V</a:t>
              </a:r>
              <a:r>
                <a:rPr lang="en-US" sz="1400" baseline="-25000" dirty="0"/>
                <a:t>1</a:t>
              </a:r>
              <a:r>
                <a:rPr lang="en-US" sz="1400" dirty="0" smtClean="0"/>
                <a:t>=0</a:t>
              </a:r>
              <a:endParaRPr lang="en-US" sz="1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064485" y="4343400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Fig. 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589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58" y="2401188"/>
            <a:ext cx="84296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318" y="704457"/>
            <a:ext cx="8077200" cy="162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endParaRPr lang="en-US" dirty="0" smtClean="0">
              <a:solidFill>
                <a:prstClr val="black"/>
              </a:solidFill>
              <a:ea typeface="MS Mincho" panose="02020609040205080304" pitchFamily="49" charset="-128"/>
              <a:sym typeface="Wingdings" panose="05000000000000000000" pitchFamily="2" charset="2"/>
            </a:endParaRP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endParaRPr lang="en-US" dirty="0" smtClean="0">
              <a:solidFill>
                <a:prstClr val="black"/>
              </a:solidFill>
              <a:ea typeface="MS Mincho" panose="02020609040205080304" pitchFamily="49" charset="-128"/>
            </a:endParaRP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endParaRPr lang="en-US" dirty="0" smtClean="0">
              <a:solidFill>
                <a:prstClr val="black"/>
              </a:solidFill>
              <a:ea typeface="MS Mincho" panose="02020609040205080304" pitchFamily="49" charset="-128"/>
            </a:endParaRPr>
          </a:p>
          <a:p>
            <a:pPr marL="342900" lvl="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</a:pP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1790580"/>
            <a:ext cx="408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vs.</a:t>
            </a:r>
            <a:endParaRPr lang="en-US" sz="16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49A-5DCF-42D7-8E72-691314BFBB69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58" y="1518526"/>
            <a:ext cx="4114563" cy="8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56" y="1561991"/>
            <a:ext cx="3553603" cy="59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7461" y="5269468"/>
            <a:ext cx="7874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Fig. </a:t>
            </a:r>
            <a:r>
              <a:rPr lang="en-US" sz="1400" dirty="0"/>
              <a:t>2: Linear SSH </a:t>
            </a:r>
            <a:r>
              <a:rPr lang="en-US" sz="1400" dirty="0" smtClean="0"/>
              <a:t>spectrum: Orange </a:t>
            </a:r>
            <a:r>
              <a:rPr lang="en-US" sz="1400" dirty="0"/>
              <a:t>(gray) </a:t>
            </a:r>
            <a:r>
              <a:rPr lang="en-US" sz="1400" dirty="0" smtClean="0"/>
              <a:t>- the </a:t>
            </a:r>
            <a:r>
              <a:rPr lang="en-US" sz="1400" dirty="0"/>
              <a:t>high (low) </a:t>
            </a:r>
            <a:r>
              <a:rPr lang="en-US" sz="1400" dirty="0" smtClean="0"/>
              <a:t>amplitude linear </a:t>
            </a:r>
            <a:r>
              <a:rPr lang="en-US" sz="1400" dirty="0"/>
              <a:t>bands </a:t>
            </a:r>
            <a:r>
              <a:rPr lang="en-US" sz="1400" dirty="0" smtClean="0"/>
              <a:t>. Boundary lines of lower and higher bands are noted as B1L, B1H and B2L, B2H in the following.</a:t>
            </a:r>
            <a:endParaRPr lang="en-US" sz="1400" dirty="0"/>
          </a:p>
          <a:p>
            <a:pPr marL="342900" indent="-342900">
              <a:buAutoNum type="alphaLcParenBoth"/>
            </a:pPr>
            <a:r>
              <a:rPr lang="en-US" sz="1400" dirty="0" smtClean="0"/>
              <a:t>γ </a:t>
            </a:r>
            <a:r>
              <a:rPr lang="en-US" sz="1400" dirty="0"/>
              <a:t>= 0.5, (b) γ = 1, (c) γ = 2, and (d) γ = 10. </a:t>
            </a:r>
            <a:r>
              <a:rPr lang="en-US" sz="1400" dirty="0" smtClean="0"/>
              <a:t>(a)-(d) zero-edge modes for t&lt;1, NEM – at  -</a:t>
            </a:r>
            <a:r>
              <a:rPr lang="en-US" sz="1400" dirty="0" smtClean="0">
                <a:latin typeface="Symbol" pitchFamily="18" charset="2"/>
              </a:rPr>
              <a:t>g.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96365" y="990600"/>
            <a:ext cx="576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vs. high amplitude limit (infinite system, Bloch </a:t>
            </a:r>
            <a:r>
              <a:rPr lang="en-US" dirty="0" err="1" smtClean="0"/>
              <a:t>ansatz</a:t>
            </a:r>
            <a:r>
              <a:rPr lang="en-US" dirty="0" smtClean="0"/>
              <a:t>):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10623</TotalTime>
  <Words>2374</Words>
  <Application>Microsoft Office PowerPoint</Application>
  <PresentationFormat>On-screen Show (4:3)</PresentationFormat>
  <Paragraphs>273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Edge Dynamics in Strongly Nonlinear SSH Photonic Lattices: Reconstructing Bulk-Edge Correspondence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Scanning band topology by the modulation instability</dc:title>
  <dc:creator>am</dc:creator>
  <cp:lastModifiedBy>Windows User</cp:lastModifiedBy>
  <cp:revision>521</cp:revision>
  <dcterms:created xsi:type="dcterms:W3CDTF">2021-10-07T13:34:16Z</dcterms:created>
  <dcterms:modified xsi:type="dcterms:W3CDTF">2025-05-29T21:58:44Z</dcterms:modified>
</cp:coreProperties>
</file>